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4" r:id="rId4"/>
    <p:sldId id="265" r:id="rId5"/>
    <p:sldId id="259" r:id="rId6"/>
    <p:sldId id="260" r:id="rId7"/>
    <p:sldId id="266" r:id="rId8"/>
    <p:sldId id="261" r:id="rId9"/>
    <p:sldId id="267" r:id="rId10"/>
    <p:sldId id="268" r:id="rId11"/>
    <p:sldId id="262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75"/>
  </p:normalViewPr>
  <p:slideViewPr>
    <p:cSldViewPr snapToGrid="0" snapToObjects="1">
      <p:cViewPr varScale="1">
        <p:scale>
          <a:sx n="90" d="100"/>
          <a:sy n="90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81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659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90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53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48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56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453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693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6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90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147EE5-D4AE-3E4F-B586-D60293ACB1F6}" type="datetimeFigureOut">
              <a:rPr lang="en-US" smtClean="0"/>
              <a:t>11/12/17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68CAF-7C03-A84C-85CB-EAE78A0A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419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tools.ietf.org/html/draft-ietf-ippm-ioam-datahttps:/tools.ietf.org/html/draft-brockners-ioam-vxlan-gp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4lang/tutorials" TargetMode="External"/><Relationship Id="rId4" Type="http://schemas.openxmlformats.org/officeDocument/2006/relationships/hyperlink" Target="https://github.com/CiscoDevNet/iOAM/tree/master/scripts/vpp_sandbox/example/simple_p4_vpp_ip6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vpp-dev/vpp.gi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band-oam/ietf/issues/65" TargetMode="External"/><Relationship Id="rId4" Type="http://schemas.openxmlformats.org/officeDocument/2006/relationships/hyperlink" Target="https://github.com/inband-oam/ietf/issues/67" TargetMode="External"/><Relationship Id="rId5" Type="http://schemas.openxmlformats.org/officeDocument/2006/relationships/hyperlink" Target="https://github.com/inband-oam/ietf/issues/66" TargetMode="External"/><Relationship Id="rId6" Type="http://schemas.openxmlformats.org/officeDocument/2006/relationships/hyperlink" Target="https://github.com/inband-oam/ietf/issues/64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inband-oam/ietf/issues/63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ools.ietf.org/html/draft-ietf-ippm-ioam-datahttps:/tools.ietf.org/html/draft-brockners-ioam-vxlan-gpe" TargetMode="External"/><Relationship Id="rId3" Type="http://schemas.openxmlformats.org/officeDocument/2006/relationships/hyperlink" Target="https://tools.ietf.org/html/draft-brockners-inband-oam-transport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png"/><Relationship Id="rId5" Type="http://schemas.microsoft.com/office/2007/relationships/hdphoto" Target="../media/hdphoto1.wdp"/><Relationship Id="rId6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>
              <a:solidFill>
                <a:schemeClr val="bg1"/>
              </a:solidFill>
            </a:endParaRPr>
          </a:p>
          <a:p>
            <a:pPr algn="ctr"/>
            <a:endParaRPr lang="de-DE" dirty="0">
              <a:solidFill>
                <a:schemeClr val="bg1"/>
              </a:solidFill>
            </a:endParaRPr>
          </a:p>
          <a:p>
            <a:pPr algn="ctr"/>
            <a:endParaRPr lang="de-DE" dirty="0" smtClean="0">
              <a:solidFill>
                <a:schemeClr val="bg1"/>
              </a:solidFill>
            </a:endParaRPr>
          </a:p>
          <a:p>
            <a:pPr algn="ctr"/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54959" y="6065709"/>
            <a:ext cx="2286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November </a:t>
            </a:r>
            <a:r>
              <a:rPr lang="de-DE" dirty="0" smtClean="0">
                <a:solidFill>
                  <a:schemeClr val="bg1"/>
                </a:solidFill>
              </a:rPr>
              <a:t>11-12 </a:t>
            </a:r>
            <a:r>
              <a:rPr lang="de-DE" dirty="0" smtClean="0">
                <a:solidFill>
                  <a:schemeClr val="bg1"/>
                </a:solidFill>
              </a:rPr>
              <a:t>2017</a:t>
            </a:r>
            <a:endParaRPr lang="de-DE" dirty="0"/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941189" y="1191952"/>
            <a:ext cx="10309622" cy="1661689"/>
          </a:xfrm>
        </p:spPr>
        <p:txBody>
          <a:bodyPr/>
          <a:lstStyle/>
          <a:p>
            <a:r>
              <a:rPr lang="en-US" b="1" dirty="0" smtClean="0"/>
              <a:t>In-situ OAM (IOAM)</a:t>
            </a:r>
            <a:endParaRPr lang="en-US" b="1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1043378" y="3118555"/>
            <a:ext cx="10309622" cy="268224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IETF 100 </a:t>
            </a:r>
            <a:r>
              <a:rPr lang="en-US" sz="4000" b="1" dirty="0" smtClean="0"/>
              <a:t>Hackathon</a:t>
            </a:r>
            <a:endParaRPr lang="en-US" sz="4000" b="1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3639540" y="4136509"/>
            <a:ext cx="5117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hlinkClick r:id="rId2"/>
              </a:rPr>
              <a:t>https://tools.ietf.org/html/draft-ietf-ippm-ioam-data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20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1719" y="134471"/>
            <a:ext cx="6543432" cy="6340669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>
            <a:noAutofit/>
          </a:bodyPr>
          <a:lstStyle/>
          <a:p>
            <a:r>
              <a:rPr lang="is-IS" sz="1059" b="1" dirty="0">
                <a:solidFill>
                  <a:schemeClr val="tx2"/>
                </a:solidFill>
                <a:latin typeface="arial" charset="0"/>
              </a:rPr>
              <a:t>###[ Ethernet ]###</a:t>
            </a:r>
          </a:p>
          <a:p>
            <a:r>
              <a:rPr lang="is-IS" sz="1059" dirty="0">
                <a:solidFill>
                  <a:schemeClr val="tx2"/>
                </a:solidFill>
                <a:latin typeface="arial" charset="0"/>
              </a:rPr>
              <a:t>  dst       = 00:11:22:33:44:55</a:t>
            </a:r>
          </a:p>
          <a:p>
            <a:r>
              <a:rPr lang="is-IS" sz="1059" dirty="0">
                <a:solidFill>
                  <a:schemeClr val="tx2"/>
                </a:solidFill>
                <a:latin typeface="arial" charset="0"/>
              </a:rPr>
              <a:t>  src       = 00:77:66:55:44:33</a:t>
            </a:r>
          </a:p>
          <a:p>
            <a:r>
              <a:rPr lang="is-IS" sz="1059" dirty="0">
                <a:solidFill>
                  <a:schemeClr val="tx2"/>
                </a:solidFill>
                <a:latin typeface="arial" charset="0"/>
              </a:rPr>
              <a:t>  type      = IPv4</a:t>
            </a:r>
          </a:p>
          <a:p>
            <a:r>
              <a:rPr lang="is-IS" sz="1059" b="1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###[ IP ]###</a:t>
            </a: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version   = 4L</a:t>
            </a: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ihl       = 5L</a:t>
            </a: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tos       = 0x0</a:t>
            </a: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len       = </a:t>
            </a:r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160</a:t>
            </a:r>
            <a:endParaRPr lang="is-IS" sz="1059" dirty="0">
              <a:solidFill>
                <a:schemeClr val="accent3">
                  <a:lumMod val="50000"/>
                </a:schemeClr>
              </a:solidFill>
              <a:latin typeface="arial" charset="0"/>
            </a:endParaRP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id        = 1</a:t>
            </a: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flags     = </a:t>
            </a: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frag      = 0L</a:t>
            </a: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ttl       = 63</a:t>
            </a: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proto     = udp</a:t>
            </a: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chksum    = </a:t>
            </a:r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0x5d36</a:t>
            </a:r>
            <a:endParaRPr lang="is-IS" sz="1059" dirty="0">
              <a:solidFill>
                <a:schemeClr val="accent3">
                  <a:lumMod val="50000"/>
                </a:schemeClr>
              </a:solidFill>
              <a:latin typeface="arial" charset="0"/>
            </a:endParaRP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src       = </a:t>
            </a:r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10.11.0.1</a:t>
            </a:r>
            <a:endParaRPr lang="is-IS" sz="1059" dirty="0">
              <a:solidFill>
                <a:schemeClr val="accent3">
                  <a:lumMod val="50000"/>
                </a:schemeClr>
              </a:solidFill>
              <a:latin typeface="arial" charset="0"/>
            </a:endParaRP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dst       = </a:t>
            </a:r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10.10.10.1</a:t>
            </a:r>
            <a:endParaRPr lang="is-IS" sz="1059" dirty="0">
              <a:solidFill>
                <a:schemeClr val="accent3">
                  <a:lumMod val="50000"/>
                </a:schemeClr>
              </a:solidFill>
              <a:latin typeface="arial" charset="0"/>
            </a:endParaRPr>
          </a:p>
          <a:p>
            <a:r>
              <a:rPr lang="is-IS" sz="1059" dirty="0">
                <a:solidFill>
                  <a:schemeClr val="accent3">
                    <a:lumMod val="50000"/>
                  </a:schemeClr>
                </a:solidFill>
                <a:latin typeface="arial" charset="0"/>
              </a:rPr>
              <a:t>     \options   \</a:t>
            </a:r>
          </a:p>
          <a:p>
            <a:r>
              <a:rPr lang="is-IS" sz="1059" b="1" dirty="0">
                <a:solidFill>
                  <a:schemeClr val="accent4">
                    <a:lumMod val="50000"/>
                  </a:schemeClr>
                </a:solidFill>
                <a:latin typeface="arial" charset="0"/>
              </a:rPr>
              <a:t>###[ UDP ]###</a:t>
            </a:r>
          </a:p>
          <a:p>
            <a:r>
              <a:rPr lang="is-IS" sz="1059" dirty="0">
                <a:solidFill>
                  <a:schemeClr val="accent4">
                    <a:lumMod val="50000"/>
                  </a:schemeClr>
                </a:solidFill>
                <a:latin typeface="arial" charset="0"/>
              </a:rPr>
              <a:t>        sport     = 101</a:t>
            </a:r>
          </a:p>
          <a:p>
            <a:r>
              <a:rPr lang="is-IS" sz="1059" dirty="0">
                <a:solidFill>
                  <a:schemeClr val="accent4">
                    <a:lumMod val="50000"/>
                  </a:schemeClr>
                </a:solidFill>
                <a:latin typeface="arial" charset="0"/>
              </a:rPr>
              <a:t>        dport     = 4790</a:t>
            </a:r>
          </a:p>
          <a:p>
            <a:r>
              <a:rPr lang="is-IS" sz="1059" dirty="0">
                <a:solidFill>
                  <a:schemeClr val="accent4">
                    <a:lumMod val="50000"/>
                  </a:schemeClr>
                </a:solidFill>
                <a:latin typeface="arial" charset="0"/>
              </a:rPr>
              <a:t>        len       = </a:t>
            </a:r>
            <a:r>
              <a:rPr lang="is-IS" sz="1059" dirty="0">
                <a:solidFill>
                  <a:schemeClr val="accent4">
                    <a:lumMod val="50000"/>
                  </a:schemeClr>
                </a:solidFill>
                <a:latin typeface="arial" charset="0"/>
              </a:rPr>
              <a:t>140</a:t>
            </a:r>
            <a:endParaRPr lang="is-IS" sz="1059" dirty="0">
              <a:solidFill>
                <a:schemeClr val="accent4">
                  <a:lumMod val="50000"/>
                </a:schemeClr>
              </a:solidFill>
              <a:latin typeface="arial" charset="0"/>
            </a:endParaRPr>
          </a:p>
          <a:p>
            <a:r>
              <a:rPr lang="is-IS" sz="1059" dirty="0">
                <a:solidFill>
                  <a:schemeClr val="accent4">
                    <a:lumMod val="50000"/>
                  </a:schemeClr>
                </a:solidFill>
                <a:latin typeface="arial" charset="0"/>
              </a:rPr>
              <a:t>        chksum    = 0x0</a:t>
            </a:r>
          </a:p>
          <a:p>
            <a:r>
              <a:rPr lang="is-IS" sz="1059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###[ VXLAN_GPE ]###</a:t>
            </a:r>
          </a:p>
          <a:p>
            <a:r>
              <a:rPr lang="is-IS" sz="1059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           flags     = </a:t>
            </a:r>
            <a:r>
              <a:rPr lang="is-IS" sz="1059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I+P</a:t>
            </a:r>
            <a:endParaRPr lang="is-IS" sz="1059" dirty="0">
              <a:solidFill>
                <a:schemeClr val="accent6">
                  <a:lumMod val="50000"/>
                </a:schemeClr>
              </a:solidFill>
              <a:latin typeface="arial" charset="0"/>
            </a:endParaRPr>
          </a:p>
          <a:p>
            <a:r>
              <a:rPr lang="is-IS" sz="1059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           reserved1 = 0x0</a:t>
            </a:r>
          </a:p>
          <a:p>
            <a:r>
              <a:rPr lang="is-IS" sz="1059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           next_proto= 0x6</a:t>
            </a:r>
          </a:p>
          <a:p>
            <a:r>
              <a:rPr lang="is-IS" sz="1059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           vni       = </a:t>
            </a:r>
            <a:r>
              <a:rPr lang="is-IS" sz="1059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4660</a:t>
            </a:r>
            <a:endParaRPr lang="is-IS" sz="1059" dirty="0">
              <a:solidFill>
                <a:schemeClr val="accent6">
                  <a:lumMod val="50000"/>
                </a:schemeClr>
              </a:solidFill>
              <a:latin typeface="arial" charset="0"/>
            </a:endParaRPr>
          </a:p>
          <a:p>
            <a:r>
              <a:rPr lang="is-IS" sz="1059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           reserved2 = </a:t>
            </a:r>
            <a:r>
              <a:rPr lang="is-IS" sz="1059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0x0</a:t>
            </a:r>
          </a:p>
          <a:p>
            <a:endParaRPr lang="is-IS" sz="1059" dirty="0">
              <a:solidFill>
                <a:schemeClr val="accent6">
                  <a:lumMod val="50000"/>
                </a:schemeClr>
              </a:solidFill>
              <a:latin typeface="arial" charset="0"/>
            </a:endParaRPr>
          </a:p>
          <a:p>
            <a:r>
              <a:rPr lang="is-IS" sz="1059" dirty="0">
                <a:solidFill>
                  <a:schemeClr val="accent6">
                    <a:lumMod val="50000"/>
                  </a:schemeClr>
                </a:solidFill>
                <a:latin typeface="arial" charset="0"/>
              </a:rPr>
              <a:t>           [...]</a:t>
            </a:r>
          </a:p>
        </p:txBody>
      </p:sp>
      <p:sp>
        <p:nvSpPr>
          <p:cNvPr id="5" name="Rectangle 4"/>
          <p:cNvSpPr/>
          <p:nvPr/>
        </p:nvSpPr>
        <p:spPr>
          <a:xfrm>
            <a:off x="2991580" y="289931"/>
            <a:ext cx="5307684" cy="6340669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>
            <a:noAutofit/>
          </a:bodyPr>
          <a:lstStyle/>
          <a:p>
            <a:r>
              <a:rPr lang="is-IS" sz="1059" b="1" dirty="0">
                <a:solidFill>
                  <a:srgbClr val="00B050"/>
                </a:solidFill>
                <a:latin typeface="arial" charset="0"/>
              </a:rPr>
              <a:t>[...]</a:t>
            </a:r>
            <a:endParaRPr lang="is-IS" sz="1059" b="1" dirty="0">
              <a:solidFill>
                <a:srgbClr val="00B050"/>
              </a:solidFill>
              <a:latin typeface="arial" charset="0"/>
            </a:endParaRPr>
          </a:p>
          <a:p>
            <a:endParaRPr lang="is-IS" sz="1059" b="1" dirty="0">
              <a:solidFill>
                <a:srgbClr val="00B050"/>
              </a:solidFill>
              <a:latin typeface="arial" charset="0"/>
            </a:endParaRPr>
          </a:p>
          <a:p>
            <a:r>
              <a:rPr lang="is-IS" sz="1059" b="1" dirty="0">
                <a:solidFill>
                  <a:srgbClr val="00B050"/>
                </a:solidFill>
                <a:latin typeface="arial" charset="0"/>
              </a:rPr>
              <a:t>###[ VXLAN_GPE_IOAM_header ]###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ioam_type = 0x1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length    = 0x6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rsvd      = 0x0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next_proto= 0x3</a:t>
            </a:r>
          </a:p>
          <a:p>
            <a:r>
              <a:rPr lang="is-IS" sz="1059" b="1" dirty="0">
                <a:solidFill>
                  <a:srgbClr val="00B050"/>
                </a:solidFill>
                <a:latin typeface="arial" charset="0"/>
              </a:rPr>
              <a:t>###[ IOAM_inc_trace_metadata_header ]###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   ioam_trace_bits= 0x8200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   node_len  = 2L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   o         = 0L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   l         = 0L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   rsvd      = 0L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   max_len   = 127L</a:t>
            </a:r>
          </a:p>
          <a:p>
            <a:r>
              <a:rPr lang="is-IS" sz="1059" b="1" dirty="0">
                <a:solidFill>
                  <a:srgbClr val="C00000"/>
                </a:solidFill>
                <a:latin typeface="arial" charset="0"/>
              </a:rPr>
              <a:t>###[ IOAM_hop_info ]###</a:t>
            </a:r>
          </a:p>
          <a:p>
            <a:r>
              <a:rPr lang="is-IS" sz="1059" dirty="0">
                <a:solidFill>
                  <a:srgbClr val="C00000"/>
                </a:solidFill>
                <a:latin typeface="arial" charset="0"/>
              </a:rPr>
              <a:t>                    val       = 0x3f111111L</a:t>
            </a:r>
          </a:p>
          <a:p>
            <a:r>
              <a:rPr lang="is-IS" sz="1059" b="1" dirty="0">
                <a:solidFill>
                  <a:srgbClr val="C00000"/>
                </a:solidFill>
                <a:latin typeface="arial" charset="0"/>
              </a:rPr>
              <a:t>###[ IOAM_hop_info ]###</a:t>
            </a:r>
          </a:p>
          <a:p>
            <a:r>
              <a:rPr lang="is-IS" sz="1059" dirty="0">
                <a:solidFill>
                  <a:srgbClr val="C00000"/>
                </a:solidFill>
                <a:latin typeface="arial" charset="0"/>
              </a:rPr>
              <a:t>                       val       = 0x3L</a:t>
            </a:r>
          </a:p>
          <a:p>
            <a:r>
              <a:rPr lang="is-IS" sz="1059" b="1" dirty="0">
                <a:solidFill>
                  <a:srgbClr val="00B050"/>
                </a:solidFill>
                <a:latin typeface="arial" charset="0"/>
              </a:rPr>
              <a:t>###[ IOAM_hop_info ]###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            val       = 0x40222222L</a:t>
            </a:r>
          </a:p>
          <a:p>
            <a:r>
              <a:rPr lang="is-IS" sz="1059" b="1" dirty="0">
                <a:solidFill>
                  <a:srgbClr val="00B050"/>
                </a:solidFill>
                <a:latin typeface="arial" charset="0"/>
              </a:rPr>
              <a:t>###[ IOAM_hop_info ]###</a:t>
            </a: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                             val       = 0x5L</a:t>
            </a:r>
          </a:p>
          <a:p>
            <a:endParaRPr lang="is-IS" sz="1059" dirty="0">
              <a:solidFill>
                <a:srgbClr val="00B050"/>
              </a:solidFill>
              <a:latin typeface="arial" charset="0"/>
            </a:endParaRPr>
          </a:p>
          <a:p>
            <a:r>
              <a:rPr lang="is-IS" sz="1059" dirty="0">
                <a:solidFill>
                  <a:srgbClr val="00B050"/>
                </a:solidFill>
                <a:latin typeface="arial" charset="0"/>
              </a:rPr>
              <a:t>                             [...]</a:t>
            </a:r>
          </a:p>
        </p:txBody>
      </p:sp>
      <p:sp>
        <p:nvSpPr>
          <p:cNvPr id="6" name="Rectangle 5"/>
          <p:cNvSpPr/>
          <p:nvPr/>
        </p:nvSpPr>
        <p:spPr>
          <a:xfrm>
            <a:off x="6465404" y="437029"/>
            <a:ext cx="5307684" cy="6331324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>
            <a:noAutofit/>
          </a:bodyPr>
          <a:lstStyle/>
          <a:p>
            <a:r>
              <a:rPr lang="is-IS" sz="1059" b="1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[...]</a:t>
            </a:r>
            <a:endParaRPr lang="is-IS" sz="1059" b="1" dirty="0">
              <a:solidFill>
                <a:schemeClr val="accent2">
                  <a:lumMod val="50000"/>
                </a:schemeClr>
              </a:solidFill>
              <a:latin typeface="arial" charset="0"/>
            </a:endParaRPr>
          </a:p>
          <a:p>
            <a:endParaRPr lang="is-IS" sz="1059" b="1" dirty="0">
              <a:solidFill>
                <a:srgbClr val="00B050"/>
              </a:solidFill>
              <a:latin typeface="arial" charset="0"/>
            </a:endParaRPr>
          </a:p>
          <a:p>
            <a:r>
              <a:rPr lang="is-IS" sz="1059" b="1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##[ Ethernet ]###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dst       = 00:33:33:33:33:33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src       = 00:11:11:11:11:11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type      = IPv4</a:t>
            </a:r>
          </a:p>
          <a:p>
            <a:r>
              <a:rPr lang="is-IS" sz="1059" b="1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###[ IP ]###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version   = 4L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ihl       = 5L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tos       = 0x0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len       = 86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id        = 108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flags     = 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frag      = 0L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ttl       = 64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proto     = tcp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chksum    = 0x7431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src       = 2.2.2.2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dst       = 1.1.1.1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\options   \</a:t>
            </a:r>
          </a:p>
          <a:p>
            <a:r>
              <a:rPr lang="is-IS" sz="1059" b="1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###[ TCP ]###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sport     = 1234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dport     = http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seq       = 0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ack       = 0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dataofs   = 5L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reserved  = 0L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flags     = S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window    = 8192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chksum    = 0x887a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urgptr    = 0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options   = []</a:t>
            </a:r>
          </a:p>
          <a:p>
            <a:r>
              <a:rPr lang="is-IS" sz="1059" b="1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###[ Raw ]###</a:t>
            </a:r>
          </a:p>
          <a:p>
            <a:r>
              <a:rPr lang="is-IS" sz="1059" dirty="0">
                <a:solidFill>
                  <a:schemeClr val="accent2">
                    <a:lumMod val="50000"/>
                  </a:schemeClr>
                </a:solidFill>
                <a:latin typeface="arial" charset="0"/>
              </a:rPr>
              <a:t>                                         load      = '\x00\x01\x02\x03\x04\x05\x06\x07\x08\t\n\x0b\x0c\r\x0e\x0f\x10\x11\x12\x13\x14\x15\x16\x17\x18\x19\x1a\x1b\x1c\x1d\x1e\x1f !"#$%&amp;\'()*+,-'</a:t>
            </a:r>
            <a:endParaRPr lang="is-IS" sz="1059" dirty="0">
              <a:solidFill>
                <a:schemeClr val="accent2">
                  <a:lumMod val="50000"/>
                </a:scheme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69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https://github.com/vpp-dev/vpp.git</a:t>
            </a:r>
            <a:r>
              <a:rPr lang="en-US" dirty="0" smtClean="0"/>
              <a:t> - ioam-ietf100</a:t>
            </a:r>
          </a:p>
          <a:p>
            <a:r>
              <a:rPr lang="en-US" dirty="0" smtClean="0">
                <a:hlinkClick r:id="rId3"/>
              </a:rPr>
              <a:t>P4 program git</a:t>
            </a:r>
            <a:endParaRPr lang="en-US" dirty="0" smtClean="0">
              <a:hlinkClick r:id="rId4"/>
            </a:endParaRPr>
          </a:p>
          <a:p>
            <a:r>
              <a:rPr lang="en-US" dirty="0" smtClean="0">
                <a:hlinkClick r:id="rId4"/>
              </a:rPr>
              <a:t>Scripts to create p4 simple switch + vpp setup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916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+mn-lt"/>
              </a:rPr>
              <a:t>Feedback on draft-</a:t>
            </a:r>
            <a:r>
              <a:rPr lang="en-US" b="1" dirty="0" err="1" smtClean="0">
                <a:latin typeface="+mn-lt"/>
              </a:rPr>
              <a:t>ietf</a:t>
            </a:r>
            <a:r>
              <a:rPr lang="en-US" b="1" dirty="0" smtClean="0">
                <a:latin typeface="+mn-lt"/>
              </a:rPr>
              <a:t>-</a:t>
            </a:r>
            <a:r>
              <a:rPr lang="en-US" b="1" dirty="0" err="1" smtClean="0">
                <a:latin typeface="+mn-lt"/>
              </a:rPr>
              <a:t>ippm</a:t>
            </a:r>
            <a:r>
              <a:rPr lang="en-US" b="1" dirty="0" smtClean="0">
                <a:latin typeface="+mn-lt"/>
              </a:rPr>
              <a:t>-</a:t>
            </a:r>
            <a:r>
              <a:rPr lang="en-US" b="1" dirty="0" err="1" smtClean="0">
                <a:latin typeface="+mn-lt"/>
              </a:rPr>
              <a:t>ioam</a:t>
            </a:r>
            <a:r>
              <a:rPr lang="en-US" b="1" dirty="0" smtClean="0">
                <a:latin typeface="+mn-lt"/>
              </a:rPr>
              <a:t>-data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Proposed </a:t>
            </a:r>
            <a:r>
              <a:rPr lang="en-US" dirty="0" err="1" smtClean="0"/>
              <a:t>encaps</a:t>
            </a:r>
            <a:r>
              <a:rPr lang="en-US" dirty="0" smtClean="0"/>
              <a:t> are feasible in both hardware and software implementations</a:t>
            </a:r>
          </a:p>
          <a:p>
            <a:r>
              <a:rPr lang="en-US" dirty="0" smtClean="0"/>
              <a:t>5 issues raised</a:t>
            </a:r>
          </a:p>
          <a:p>
            <a:pPr lvl="1"/>
            <a:r>
              <a:rPr lang="en-US" b="1" dirty="0">
                <a:hlinkClick r:id="rId2"/>
              </a:rPr>
              <a:t>IOAM-Trace-Type undefined bits: clarify behavior for future </a:t>
            </a:r>
            <a:r>
              <a:rPr lang="en-US" b="1" dirty="0" smtClean="0">
                <a:hlinkClick r:id="rId2"/>
              </a:rPr>
              <a:t>compatibility</a:t>
            </a:r>
            <a:endParaRPr lang="en-US" b="1" dirty="0" smtClean="0"/>
          </a:p>
          <a:p>
            <a:pPr lvl="1"/>
            <a:r>
              <a:rPr lang="en-US" b="1" dirty="0">
                <a:hlinkClick r:id="rId3"/>
              </a:rPr>
              <a:t>IOAM Incremental Trace Max Length </a:t>
            </a:r>
            <a:r>
              <a:rPr lang="en-US" b="1" dirty="0" smtClean="0">
                <a:hlinkClick r:id="rId3"/>
              </a:rPr>
              <a:t>Definition</a:t>
            </a:r>
            <a:endParaRPr lang="en-US" b="1" dirty="0" smtClean="0"/>
          </a:p>
          <a:p>
            <a:pPr lvl="1"/>
            <a:r>
              <a:rPr lang="en-US" b="1" dirty="0">
                <a:hlinkClick r:id="rId4"/>
              </a:rPr>
              <a:t>Queue ID and Queue </a:t>
            </a:r>
            <a:r>
              <a:rPr lang="en-US" b="1" dirty="0" smtClean="0">
                <a:hlinkClick r:id="rId4"/>
              </a:rPr>
              <a:t>Depth</a:t>
            </a:r>
            <a:endParaRPr lang="en-US" b="1" dirty="0" smtClean="0"/>
          </a:p>
          <a:p>
            <a:pPr lvl="1"/>
            <a:r>
              <a:rPr lang="en-US" b="1" dirty="0">
                <a:hlinkClick r:id="rId5"/>
              </a:rPr>
              <a:t>Checksum complement effect on sink nodes</a:t>
            </a:r>
            <a:r>
              <a:rPr lang="en-US" b="1" dirty="0" smtClean="0">
                <a:hlinkClick r:id="rId5"/>
              </a:rPr>
              <a:t>?</a:t>
            </a:r>
            <a:endParaRPr lang="en-US" b="1" dirty="0" smtClean="0"/>
          </a:p>
          <a:p>
            <a:pPr lvl="1"/>
            <a:r>
              <a:rPr lang="en-US" b="1" dirty="0">
                <a:hlinkClick r:id="rId6"/>
              </a:rPr>
              <a:t>Transit Delay O bit: Is it really necessary</a:t>
            </a:r>
            <a:r>
              <a:rPr lang="en-US" b="1" dirty="0" smtClean="0">
                <a:hlinkClick r:id="rId6"/>
              </a:rPr>
              <a:t>?</a:t>
            </a:r>
            <a:endParaRPr lang="en-US" b="1" dirty="0" smtClean="0"/>
          </a:p>
          <a:p>
            <a:r>
              <a:rPr lang="en-US" dirty="0" smtClean="0"/>
              <a:t>Ease of building open source </a:t>
            </a:r>
            <a:r>
              <a:rPr lang="en-US" dirty="0" err="1" smtClean="0"/>
              <a:t>dataplane</a:t>
            </a:r>
            <a:r>
              <a:rPr lang="en-US" dirty="0" smtClean="0"/>
              <a:t> reference implementation in VPP and P4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0924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Aditya Dogra @ Cisco </a:t>
            </a:r>
            <a:r>
              <a:rPr lang="en-US" sz="1800" i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&lt;&lt; First time at hackathon and IETF</a:t>
            </a:r>
          </a:p>
          <a:p>
            <a:r>
              <a:rPr lang="en-US" dirty="0" smtClean="0"/>
              <a:t>Kai Lu @Huawei</a:t>
            </a:r>
          </a:p>
          <a:p>
            <a:r>
              <a:rPr lang="en-US" dirty="0" smtClean="0"/>
              <a:t>Manish Kumar (Remote) @ Fire eye </a:t>
            </a:r>
            <a:r>
              <a:rPr lang="en-US" sz="1800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&lt;&lt; First time at hackathon</a:t>
            </a:r>
          </a:p>
          <a:p>
            <a:r>
              <a:rPr lang="en-US" dirty="0" smtClean="0"/>
              <a:t>Mickey Spiegel @ Barefoot </a:t>
            </a:r>
            <a:r>
              <a:rPr lang="en-US" sz="1800" i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&lt;&lt; First time at hackathon</a:t>
            </a:r>
            <a:endParaRPr lang="en-US" sz="1800" dirty="0" smtClean="0"/>
          </a:p>
          <a:p>
            <a:r>
              <a:rPr lang="en-US" dirty="0" err="1" smtClean="0"/>
              <a:t>Shwetha</a:t>
            </a:r>
            <a:r>
              <a:rPr lang="en-US" dirty="0" smtClean="0"/>
              <a:t> Bhandari @ Cisco</a:t>
            </a:r>
          </a:p>
          <a:p>
            <a:r>
              <a:rPr lang="en-US" dirty="0" smtClean="0"/>
              <a:t>Yap </a:t>
            </a:r>
            <a:r>
              <a:rPr lang="en-US" dirty="0" err="1" smtClean="0"/>
              <a:t>Chern</a:t>
            </a:r>
            <a:r>
              <a:rPr lang="en-US" dirty="0" smtClean="0"/>
              <a:t> Nam @ </a:t>
            </a:r>
            <a:r>
              <a:rPr lang="en-US" dirty="0" err="1" smtClean="0"/>
              <a:t>Temasek</a:t>
            </a:r>
            <a:r>
              <a:rPr lang="en-US" dirty="0" smtClean="0"/>
              <a:t> Polytechnic</a:t>
            </a:r>
          </a:p>
        </p:txBody>
      </p:sp>
    </p:spTree>
    <p:extLst>
      <p:ext uri="{BB962C8B-B14F-4D97-AF65-F5344CB8AC3E}">
        <p14:creationId xmlns:p14="http://schemas.microsoft.com/office/powerpoint/2010/main" val="140581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175"/>
          <p:cNvGrpSpPr>
            <a:grpSpLocks noChangeAspect="1"/>
          </p:cNvGrpSpPr>
          <p:nvPr/>
        </p:nvGrpSpPr>
        <p:grpSpPr>
          <a:xfrm>
            <a:off x="9539969" y="2941050"/>
            <a:ext cx="2100043" cy="2334478"/>
            <a:chOff x="7808103" y="1495109"/>
            <a:chExt cx="840865" cy="1234258"/>
          </a:xfrm>
        </p:grpSpPr>
        <p:sp>
          <p:nvSpPr>
            <p:cNvPr id="177" name="Trapezoid 176"/>
            <p:cNvSpPr/>
            <p:nvPr/>
          </p:nvSpPr>
          <p:spPr>
            <a:xfrm rot="10800000">
              <a:off x="7808103" y="1495109"/>
              <a:ext cx="839589" cy="640712"/>
            </a:xfrm>
            <a:prstGeom prst="trapezoid">
              <a:avLst>
                <a:gd name="adj" fmla="val 65410"/>
              </a:avLst>
            </a:prstGeom>
            <a:solidFill>
              <a:schemeClr val="accent1">
                <a:alpha val="60000"/>
              </a:schemeClr>
            </a:solidFill>
            <a:ln>
              <a:solidFill>
                <a:schemeClr val="accent1">
                  <a:shade val="50000"/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91">
                <a:solidFill>
                  <a:prstClr val="white"/>
                </a:solidFill>
              </a:endParaRPr>
            </a:p>
          </p:txBody>
        </p:sp>
        <p:sp>
          <p:nvSpPr>
            <p:cNvPr id="178" name="TextBox 177"/>
            <p:cNvSpPr txBox="1"/>
            <p:nvPr/>
          </p:nvSpPr>
          <p:spPr>
            <a:xfrm>
              <a:off x="7897070" y="2615935"/>
              <a:ext cx="751898" cy="113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94" dirty="0">
                  <a:solidFill>
                    <a:prstClr val="black"/>
                  </a:solidFill>
                </a:rPr>
                <a:t>Telemetry UI </a:t>
              </a:r>
            </a:p>
          </p:txBody>
        </p:sp>
      </p:grpSp>
      <p:grpSp>
        <p:nvGrpSpPr>
          <p:cNvPr id="179" name="Group 178"/>
          <p:cNvGrpSpPr/>
          <p:nvPr/>
        </p:nvGrpSpPr>
        <p:grpSpPr>
          <a:xfrm>
            <a:off x="234852" y="511341"/>
            <a:ext cx="11728895" cy="6248359"/>
            <a:chOff x="16580799" y="7853130"/>
            <a:chExt cx="13292748" cy="7081474"/>
          </a:xfrm>
        </p:grpSpPr>
        <p:cxnSp>
          <p:nvCxnSpPr>
            <p:cNvPr id="180" name="Straight Connector 179"/>
            <p:cNvCxnSpPr/>
            <p:nvPr/>
          </p:nvCxnSpPr>
          <p:spPr>
            <a:xfrm>
              <a:off x="18192171" y="11589416"/>
              <a:ext cx="2734729" cy="2401552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flipV="1">
              <a:off x="18192171" y="11135425"/>
              <a:ext cx="2734729" cy="3309531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>
              <a:off x="18192167" y="11589413"/>
              <a:ext cx="2504421" cy="43394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flipV="1">
              <a:off x="18192171" y="14444953"/>
              <a:ext cx="2052041" cy="2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>
              <a:off x="21609585" y="11589413"/>
              <a:ext cx="2052047" cy="2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flipV="1">
              <a:off x="21184852" y="14444955"/>
              <a:ext cx="2476777" cy="19184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>
              <a:off x="20926899" y="11135425"/>
              <a:ext cx="2734730" cy="3309531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flipV="1">
              <a:off x="20926899" y="11589416"/>
              <a:ext cx="2734732" cy="2401552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8" name="Picture 18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44214" y="11135425"/>
              <a:ext cx="1365374" cy="907973"/>
            </a:xfrm>
            <a:prstGeom prst="rect">
              <a:avLst/>
            </a:prstGeom>
          </p:spPr>
        </p:pic>
        <p:pic>
          <p:nvPicPr>
            <p:cNvPr id="189" name="Picture 18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928560" y="11099765"/>
              <a:ext cx="1263612" cy="979298"/>
            </a:xfrm>
            <a:prstGeom prst="rect">
              <a:avLst/>
            </a:prstGeom>
            <a:effectLst>
              <a:outerShdw blurRad="50800" dist="889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90" name="Picture 18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44214" y="13990968"/>
              <a:ext cx="1365374" cy="907973"/>
            </a:xfrm>
            <a:prstGeom prst="rect">
              <a:avLst/>
            </a:prstGeom>
          </p:spPr>
        </p:pic>
        <p:pic>
          <p:nvPicPr>
            <p:cNvPr id="191" name="Picture 19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928560" y="13955306"/>
              <a:ext cx="1263612" cy="979298"/>
            </a:xfrm>
            <a:prstGeom prst="rect">
              <a:avLst/>
            </a:prstGeom>
            <a:effectLst>
              <a:outerShdw blurRad="50800" dist="889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92" name="Picture 19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61631" y="11099765"/>
              <a:ext cx="1263612" cy="979298"/>
            </a:xfrm>
            <a:prstGeom prst="rect">
              <a:avLst/>
            </a:prstGeom>
            <a:effectLst>
              <a:outerShdw blurRad="50800" dist="889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93" name="Picture 19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61629" y="13955306"/>
              <a:ext cx="1263612" cy="979298"/>
            </a:xfrm>
            <a:prstGeom prst="rect">
              <a:avLst/>
            </a:prstGeom>
            <a:effectLst>
              <a:outerShdw blurRad="50800" dist="88900" dir="5400000" algn="t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94" name="Freeform 193"/>
            <p:cNvSpPr/>
            <p:nvPr/>
          </p:nvSpPr>
          <p:spPr>
            <a:xfrm>
              <a:off x="18393121" y="10816351"/>
              <a:ext cx="5231039" cy="655692"/>
            </a:xfrm>
            <a:custGeom>
              <a:avLst/>
              <a:gdLst>
                <a:gd name="connsiteX0" fmla="*/ 0 w 3136740"/>
                <a:gd name="connsiteY0" fmla="*/ 0 h 324092"/>
                <a:gd name="connsiteX1" fmla="*/ 1365813 w 3136740"/>
                <a:gd name="connsiteY1" fmla="*/ 324092 h 324092"/>
                <a:gd name="connsiteX2" fmla="*/ 3136740 w 3136740"/>
                <a:gd name="connsiteY2" fmla="*/ 208345 h 324092"/>
                <a:gd name="connsiteX0" fmla="*/ 0 w 3102016"/>
                <a:gd name="connsiteY0" fmla="*/ 127321 h 452967"/>
                <a:gd name="connsiteX1" fmla="*/ 1365813 w 3102016"/>
                <a:gd name="connsiteY1" fmla="*/ 451413 h 452967"/>
                <a:gd name="connsiteX2" fmla="*/ 3102016 w 3102016"/>
                <a:gd name="connsiteY2" fmla="*/ 0 h 452967"/>
                <a:gd name="connsiteX0" fmla="*/ 0 w 3158760"/>
                <a:gd name="connsiteY0" fmla="*/ 34723 h 451502"/>
                <a:gd name="connsiteX1" fmla="*/ 1422557 w 3158760"/>
                <a:gd name="connsiteY1" fmla="*/ 451413 h 451502"/>
                <a:gd name="connsiteX2" fmla="*/ 3158760 w 3158760"/>
                <a:gd name="connsiteY2" fmla="*/ 0 h 451502"/>
                <a:gd name="connsiteX0" fmla="*/ 0 w 3033925"/>
                <a:gd name="connsiteY0" fmla="*/ 34723 h 451502"/>
                <a:gd name="connsiteX1" fmla="*/ 1422557 w 3033925"/>
                <a:gd name="connsiteY1" fmla="*/ 451413 h 451502"/>
                <a:gd name="connsiteX2" fmla="*/ 3033925 w 3033925"/>
                <a:gd name="connsiteY2" fmla="*/ 0 h 451502"/>
                <a:gd name="connsiteX0" fmla="*/ 0 w 3033925"/>
                <a:gd name="connsiteY0" fmla="*/ 112053 h 156942"/>
                <a:gd name="connsiteX1" fmla="*/ 1373527 w 3033925"/>
                <a:gd name="connsiteY1" fmla="*/ 106 h 156942"/>
                <a:gd name="connsiteX2" fmla="*/ 3033925 w 3033925"/>
                <a:gd name="connsiteY2" fmla="*/ 77330 h 156942"/>
                <a:gd name="connsiteX0" fmla="*/ 0 w 3040929"/>
                <a:gd name="connsiteY0" fmla="*/ 169795 h 209268"/>
                <a:gd name="connsiteX1" fmla="*/ 1380531 w 3040929"/>
                <a:gd name="connsiteY1" fmla="*/ 698 h 209268"/>
                <a:gd name="connsiteX2" fmla="*/ 3040929 w 3040929"/>
                <a:gd name="connsiteY2" fmla="*/ 77922 h 209268"/>
                <a:gd name="connsiteX0" fmla="*/ 0 w 3047933"/>
                <a:gd name="connsiteY0" fmla="*/ 169224 h 207951"/>
                <a:gd name="connsiteX1" fmla="*/ 1380531 w 3047933"/>
                <a:gd name="connsiteY1" fmla="*/ 127 h 207951"/>
                <a:gd name="connsiteX2" fmla="*/ 3047933 w 3047933"/>
                <a:gd name="connsiteY2" fmla="*/ 127357 h 207951"/>
                <a:gd name="connsiteX0" fmla="*/ 0 w 2718735"/>
                <a:gd name="connsiteY0" fmla="*/ 169562 h 290627"/>
                <a:gd name="connsiteX1" fmla="*/ 1380531 w 2718735"/>
                <a:gd name="connsiteY1" fmla="*/ 465 h 290627"/>
                <a:gd name="connsiteX2" fmla="*/ 2718735 w 2718735"/>
                <a:gd name="connsiteY2" fmla="*/ 256283 h 290627"/>
                <a:gd name="connsiteX0" fmla="*/ 0 w 2452575"/>
                <a:gd name="connsiteY0" fmla="*/ 283436 h 313546"/>
                <a:gd name="connsiteX1" fmla="*/ 1114371 w 2452575"/>
                <a:gd name="connsiteY1" fmla="*/ 39 h 313546"/>
                <a:gd name="connsiteX2" fmla="*/ 2452575 w 2452575"/>
                <a:gd name="connsiteY2" fmla="*/ 255857 h 313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2575" h="313546">
                  <a:moveTo>
                    <a:pt x="0" y="283436"/>
                  </a:moveTo>
                  <a:cubicBezTo>
                    <a:pt x="421511" y="428120"/>
                    <a:pt x="705609" y="4635"/>
                    <a:pt x="1114371" y="39"/>
                  </a:cubicBezTo>
                  <a:cubicBezTo>
                    <a:pt x="1523133" y="-4557"/>
                    <a:pt x="1873841" y="406328"/>
                    <a:pt x="2452575" y="255857"/>
                  </a:cubicBezTo>
                </a:path>
              </a:pathLst>
            </a:cu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648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95" name="Freeform 194"/>
            <p:cNvSpPr/>
            <p:nvPr/>
          </p:nvSpPr>
          <p:spPr>
            <a:xfrm>
              <a:off x="18169885" y="11817386"/>
              <a:ext cx="5611195" cy="2006778"/>
            </a:xfrm>
            <a:custGeom>
              <a:avLst/>
              <a:gdLst>
                <a:gd name="connsiteX0" fmla="*/ 0 w 3136740"/>
                <a:gd name="connsiteY0" fmla="*/ 0 h 324092"/>
                <a:gd name="connsiteX1" fmla="*/ 1365813 w 3136740"/>
                <a:gd name="connsiteY1" fmla="*/ 324092 h 324092"/>
                <a:gd name="connsiteX2" fmla="*/ 3136740 w 3136740"/>
                <a:gd name="connsiteY2" fmla="*/ 208345 h 324092"/>
                <a:gd name="connsiteX0" fmla="*/ 0 w 3102016"/>
                <a:gd name="connsiteY0" fmla="*/ 127321 h 452967"/>
                <a:gd name="connsiteX1" fmla="*/ 1365813 w 3102016"/>
                <a:gd name="connsiteY1" fmla="*/ 451413 h 452967"/>
                <a:gd name="connsiteX2" fmla="*/ 3102016 w 3102016"/>
                <a:gd name="connsiteY2" fmla="*/ 0 h 452967"/>
                <a:gd name="connsiteX0" fmla="*/ 0 w 3158760"/>
                <a:gd name="connsiteY0" fmla="*/ 34723 h 451502"/>
                <a:gd name="connsiteX1" fmla="*/ 1422557 w 3158760"/>
                <a:gd name="connsiteY1" fmla="*/ 451413 h 451502"/>
                <a:gd name="connsiteX2" fmla="*/ 3158760 w 3158760"/>
                <a:gd name="connsiteY2" fmla="*/ 0 h 451502"/>
                <a:gd name="connsiteX0" fmla="*/ 0 w 3033925"/>
                <a:gd name="connsiteY0" fmla="*/ 34723 h 451502"/>
                <a:gd name="connsiteX1" fmla="*/ 1422557 w 3033925"/>
                <a:gd name="connsiteY1" fmla="*/ 451413 h 451502"/>
                <a:gd name="connsiteX2" fmla="*/ 3033925 w 3033925"/>
                <a:gd name="connsiteY2" fmla="*/ 0 h 451502"/>
                <a:gd name="connsiteX0" fmla="*/ 0 w 3033925"/>
                <a:gd name="connsiteY0" fmla="*/ 112053 h 156942"/>
                <a:gd name="connsiteX1" fmla="*/ 1373527 w 3033925"/>
                <a:gd name="connsiteY1" fmla="*/ 106 h 156942"/>
                <a:gd name="connsiteX2" fmla="*/ 3033925 w 3033925"/>
                <a:gd name="connsiteY2" fmla="*/ 77330 h 156942"/>
                <a:gd name="connsiteX0" fmla="*/ 0 w 3040929"/>
                <a:gd name="connsiteY0" fmla="*/ 169795 h 209268"/>
                <a:gd name="connsiteX1" fmla="*/ 1380531 w 3040929"/>
                <a:gd name="connsiteY1" fmla="*/ 698 h 209268"/>
                <a:gd name="connsiteX2" fmla="*/ 3040929 w 3040929"/>
                <a:gd name="connsiteY2" fmla="*/ 77922 h 209268"/>
                <a:gd name="connsiteX0" fmla="*/ 0 w 3047933"/>
                <a:gd name="connsiteY0" fmla="*/ 169224 h 207951"/>
                <a:gd name="connsiteX1" fmla="*/ 1380531 w 3047933"/>
                <a:gd name="connsiteY1" fmla="*/ 127 h 207951"/>
                <a:gd name="connsiteX2" fmla="*/ 3047933 w 3047933"/>
                <a:gd name="connsiteY2" fmla="*/ 127357 h 207951"/>
                <a:gd name="connsiteX0" fmla="*/ 0 w 2718735"/>
                <a:gd name="connsiteY0" fmla="*/ 169562 h 290627"/>
                <a:gd name="connsiteX1" fmla="*/ 1380531 w 2718735"/>
                <a:gd name="connsiteY1" fmla="*/ 465 h 290627"/>
                <a:gd name="connsiteX2" fmla="*/ 2718735 w 2718735"/>
                <a:gd name="connsiteY2" fmla="*/ 256283 h 290627"/>
                <a:gd name="connsiteX0" fmla="*/ 0 w 2452575"/>
                <a:gd name="connsiteY0" fmla="*/ 283436 h 313546"/>
                <a:gd name="connsiteX1" fmla="*/ 1114371 w 2452575"/>
                <a:gd name="connsiteY1" fmla="*/ 39 h 313546"/>
                <a:gd name="connsiteX2" fmla="*/ 2452575 w 2452575"/>
                <a:gd name="connsiteY2" fmla="*/ 255857 h 313546"/>
                <a:gd name="connsiteX0" fmla="*/ 0 w 2452575"/>
                <a:gd name="connsiteY0" fmla="*/ 27579 h 987214"/>
                <a:gd name="connsiteX1" fmla="*/ 1331502 w 2452575"/>
                <a:gd name="connsiteY1" fmla="*/ 987195 h 987214"/>
                <a:gd name="connsiteX2" fmla="*/ 2452575 w 2452575"/>
                <a:gd name="connsiteY2" fmla="*/ 0 h 987214"/>
                <a:gd name="connsiteX0" fmla="*/ 0 w 2690718"/>
                <a:gd name="connsiteY0" fmla="*/ 0 h 959622"/>
                <a:gd name="connsiteX1" fmla="*/ 1331502 w 2690718"/>
                <a:gd name="connsiteY1" fmla="*/ 959616 h 959622"/>
                <a:gd name="connsiteX2" fmla="*/ 2690718 w 2690718"/>
                <a:gd name="connsiteY2" fmla="*/ 15283 h 959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90718" h="959622">
                  <a:moveTo>
                    <a:pt x="0" y="0"/>
                  </a:moveTo>
                  <a:cubicBezTo>
                    <a:pt x="421511" y="144684"/>
                    <a:pt x="883049" y="957069"/>
                    <a:pt x="1331502" y="959616"/>
                  </a:cubicBezTo>
                  <a:cubicBezTo>
                    <a:pt x="1779955" y="962163"/>
                    <a:pt x="2111984" y="165754"/>
                    <a:pt x="2690718" y="15283"/>
                  </a:cubicBezTo>
                </a:path>
              </a:pathLst>
            </a:cu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648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26977282" y="13281419"/>
              <a:ext cx="2896265" cy="95357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65" b="1" dirty="0">
                  <a:solidFill>
                    <a:schemeClr val="bg1"/>
                  </a:solidFill>
                </a:rPr>
                <a:t> </a:t>
              </a:r>
              <a:r>
                <a:rPr lang="en-US" sz="1765" b="1" dirty="0">
                  <a:solidFill>
                    <a:schemeClr val="bg1"/>
                  </a:solidFill>
                </a:rPr>
                <a:t>Analytics </a:t>
              </a:r>
              <a:r>
                <a:rPr lang="en-US" sz="1765" b="1" dirty="0">
                  <a:solidFill>
                    <a:schemeClr val="bg1"/>
                  </a:solidFill>
                </a:rPr>
                <a:t>and </a:t>
              </a:r>
            </a:p>
            <a:p>
              <a:pPr algn="ctr"/>
              <a:r>
                <a:rPr lang="en-US" sz="1765" b="1" dirty="0">
                  <a:solidFill>
                    <a:schemeClr val="bg1"/>
                  </a:solidFill>
                </a:rPr>
                <a:t>Monitoring Engine</a:t>
              </a:r>
            </a:p>
          </p:txBody>
        </p:sp>
        <p:sp>
          <p:nvSpPr>
            <p:cNvPr id="199" name="TextBox 198"/>
            <p:cNvSpPr txBox="1"/>
            <p:nvPr/>
          </p:nvSpPr>
          <p:spPr>
            <a:xfrm>
              <a:off x="24977216" y="13853333"/>
              <a:ext cx="1950158" cy="4740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200" i="1">
                  <a:solidFill>
                    <a:schemeClr val="tx1">
                      <a:lumMod val="65000"/>
                      <a:lumOff val="35000"/>
                    </a:schemeClr>
                  </a:solidFill>
                </a:defRPr>
              </a:lvl1pPr>
            </a:lstStyle>
            <a:p>
              <a:pPr algn="ctr"/>
              <a:r>
                <a:rPr lang="en-US" sz="2118" dirty="0"/>
                <a:t>IOAM </a:t>
              </a:r>
              <a:r>
                <a:rPr lang="en-US" sz="2118" dirty="0"/>
                <a:t>Reports</a:t>
              </a:r>
            </a:p>
          </p:txBody>
        </p:sp>
        <p:cxnSp>
          <p:nvCxnSpPr>
            <p:cNvPr id="200" name="Straight Arrow Connector 471"/>
            <p:cNvCxnSpPr/>
            <p:nvPr/>
          </p:nvCxnSpPr>
          <p:spPr>
            <a:xfrm rot="10800000">
              <a:off x="24456720" y="12070396"/>
              <a:ext cx="2520563" cy="1687811"/>
            </a:xfrm>
            <a:prstGeom prst="bentConnector3">
              <a:avLst>
                <a:gd name="adj1" fmla="val 99579"/>
              </a:avLst>
            </a:prstGeom>
            <a:ln w="38100">
              <a:solidFill>
                <a:schemeClr val="accent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1" name="Group 200"/>
            <p:cNvGrpSpPr>
              <a:grpSpLocks noChangeAspect="1"/>
            </p:cNvGrpSpPr>
            <p:nvPr/>
          </p:nvGrpSpPr>
          <p:grpSpPr>
            <a:xfrm>
              <a:off x="25356739" y="11970905"/>
              <a:ext cx="1292712" cy="1381242"/>
              <a:chOff x="5876000" y="3989183"/>
              <a:chExt cx="1068357" cy="1141523"/>
            </a:xfrm>
          </p:grpSpPr>
          <p:sp>
            <p:nvSpPr>
              <p:cNvPr id="255" name="Rectangle 254"/>
              <p:cNvSpPr/>
              <p:nvPr/>
            </p:nvSpPr>
            <p:spPr>
              <a:xfrm>
                <a:off x="5876000" y="4738116"/>
                <a:ext cx="1068356" cy="39259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Metadata</a:t>
                </a:r>
              </a:p>
            </p:txBody>
          </p:sp>
          <p:sp>
            <p:nvSpPr>
              <p:cNvPr id="256" name="Rectangle 255"/>
              <p:cNvSpPr/>
              <p:nvPr/>
            </p:nvSpPr>
            <p:spPr>
              <a:xfrm>
                <a:off x="5876001" y="4352688"/>
                <a:ext cx="1068356" cy="39259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Metadata</a:t>
                </a:r>
              </a:p>
            </p:txBody>
          </p:sp>
          <p:sp>
            <p:nvSpPr>
              <p:cNvPr id="257" name="Rectangle 256"/>
              <p:cNvSpPr/>
              <p:nvPr/>
            </p:nvSpPr>
            <p:spPr>
              <a:xfrm>
                <a:off x="5876001" y="3989183"/>
                <a:ext cx="1068356" cy="39259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Metadata</a:t>
                </a:r>
              </a:p>
            </p:txBody>
          </p:sp>
        </p:grpSp>
        <p:grpSp>
          <p:nvGrpSpPr>
            <p:cNvPr id="202" name="Group 201"/>
            <p:cNvGrpSpPr>
              <a:grpSpLocks noChangeAspect="1"/>
            </p:cNvGrpSpPr>
            <p:nvPr/>
          </p:nvGrpSpPr>
          <p:grpSpPr>
            <a:xfrm>
              <a:off x="16580799" y="9277933"/>
              <a:ext cx="1292711" cy="950063"/>
              <a:chOff x="431880" y="2892315"/>
              <a:chExt cx="1077651" cy="581479"/>
            </a:xfrm>
          </p:grpSpPr>
          <p:sp>
            <p:nvSpPr>
              <p:cNvPr id="253" name="Rectangle 252"/>
              <p:cNvSpPr/>
              <p:nvPr/>
            </p:nvSpPr>
            <p:spPr>
              <a:xfrm>
                <a:off x="431880" y="2892315"/>
                <a:ext cx="1077651" cy="29074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IOAM </a:t>
                </a:r>
                <a:r>
                  <a:rPr lang="en-US" sz="1412" i="1" dirty="0"/>
                  <a:t>Instr.</a:t>
                </a:r>
              </a:p>
            </p:txBody>
          </p:sp>
          <p:sp>
            <p:nvSpPr>
              <p:cNvPr id="254" name="Rectangle 253"/>
              <p:cNvSpPr/>
              <p:nvPr/>
            </p:nvSpPr>
            <p:spPr>
              <a:xfrm>
                <a:off x="431880" y="3183054"/>
                <a:ext cx="1077651" cy="29074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>
                    <a:solidFill>
                      <a:schemeClr val="bg1"/>
                    </a:solidFill>
                  </a:rPr>
                  <a:t>Payload</a:t>
                </a:r>
              </a:p>
            </p:txBody>
          </p:sp>
        </p:grpSp>
        <p:grpSp>
          <p:nvGrpSpPr>
            <p:cNvPr id="203" name="Group 202"/>
            <p:cNvGrpSpPr>
              <a:grpSpLocks noChangeAspect="1"/>
            </p:cNvGrpSpPr>
            <p:nvPr/>
          </p:nvGrpSpPr>
          <p:grpSpPr>
            <a:xfrm>
              <a:off x="24588281" y="7853130"/>
              <a:ext cx="1292713" cy="2391202"/>
              <a:chOff x="23421161" y="9301421"/>
              <a:chExt cx="1068357" cy="1976200"/>
            </a:xfrm>
          </p:grpSpPr>
          <p:sp>
            <p:nvSpPr>
              <p:cNvPr id="248" name="Rectangle 247"/>
              <p:cNvSpPr/>
              <p:nvPr/>
            </p:nvSpPr>
            <p:spPr>
              <a:xfrm>
                <a:off x="23421162" y="9301421"/>
                <a:ext cx="1068356" cy="39259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IOAM </a:t>
                </a:r>
                <a:r>
                  <a:rPr lang="en-US" sz="1412" i="1" dirty="0"/>
                  <a:t>Instr.</a:t>
                </a:r>
              </a:p>
            </p:txBody>
          </p:sp>
          <p:sp>
            <p:nvSpPr>
              <p:cNvPr id="249" name="Rectangle 248"/>
              <p:cNvSpPr/>
              <p:nvPr/>
            </p:nvSpPr>
            <p:spPr>
              <a:xfrm>
                <a:off x="23421162" y="10885031"/>
                <a:ext cx="1068356" cy="39259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>
                    <a:solidFill>
                      <a:schemeClr val="bg1"/>
                    </a:solidFill>
                  </a:rPr>
                  <a:t>Payload</a:t>
                </a:r>
              </a:p>
            </p:txBody>
          </p:sp>
          <p:sp>
            <p:nvSpPr>
              <p:cNvPr id="250" name="Rectangle 249"/>
              <p:cNvSpPr/>
              <p:nvPr/>
            </p:nvSpPr>
            <p:spPr>
              <a:xfrm>
                <a:off x="23421161" y="10484260"/>
                <a:ext cx="1068356" cy="39259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Metadata</a:t>
                </a:r>
              </a:p>
            </p:txBody>
          </p:sp>
          <p:sp>
            <p:nvSpPr>
              <p:cNvPr id="251" name="Rectangle 250"/>
              <p:cNvSpPr/>
              <p:nvPr/>
            </p:nvSpPr>
            <p:spPr>
              <a:xfrm>
                <a:off x="23421162" y="10096581"/>
                <a:ext cx="1068356" cy="39259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Metadata</a:t>
                </a:r>
              </a:p>
            </p:txBody>
          </p:sp>
          <p:sp>
            <p:nvSpPr>
              <p:cNvPr id="252" name="Rectangle 251"/>
              <p:cNvSpPr/>
              <p:nvPr/>
            </p:nvSpPr>
            <p:spPr>
              <a:xfrm>
                <a:off x="23421161" y="9698952"/>
                <a:ext cx="1067252" cy="38811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Metadata</a:t>
                </a:r>
              </a:p>
            </p:txBody>
          </p:sp>
        </p:grpSp>
        <p:grpSp>
          <p:nvGrpSpPr>
            <p:cNvPr id="204" name="Group 203"/>
            <p:cNvGrpSpPr>
              <a:grpSpLocks noChangeAspect="1"/>
            </p:cNvGrpSpPr>
            <p:nvPr/>
          </p:nvGrpSpPr>
          <p:grpSpPr>
            <a:xfrm>
              <a:off x="22267832" y="7983375"/>
              <a:ext cx="1298553" cy="1905918"/>
              <a:chOff x="20055076" y="7056012"/>
              <a:chExt cx="1073184" cy="1575139"/>
            </a:xfrm>
          </p:grpSpPr>
          <p:sp>
            <p:nvSpPr>
              <p:cNvPr id="244" name="Rectangle 243"/>
              <p:cNvSpPr/>
              <p:nvPr/>
            </p:nvSpPr>
            <p:spPr>
              <a:xfrm>
                <a:off x="20059904" y="7056012"/>
                <a:ext cx="1068356" cy="39259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IOAM </a:t>
                </a:r>
                <a:r>
                  <a:rPr lang="en-US" sz="1412" i="1" dirty="0"/>
                  <a:t>Instr.</a:t>
                </a:r>
              </a:p>
            </p:txBody>
          </p:sp>
          <p:sp>
            <p:nvSpPr>
              <p:cNvPr id="245" name="Rectangle 244"/>
              <p:cNvSpPr/>
              <p:nvPr/>
            </p:nvSpPr>
            <p:spPr>
              <a:xfrm>
                <a:off x="20059904" y="8238561"/>
                <a:ext cx="1068356" cy="39259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>
                    <a:solidFill>
                      <a:schemeClr val="bg1"/>
                    </a:solidFill>
                  </a:rPr>
                  <a:t>Payload</a:t>
                </a:r>
              </a:p>
            </p:txBody>
          </p:sp>
          <p:sp>
            <p:nvSpPr>
              <p:cNvPr id="246" name="Rectangle 245"/>
              <p:cNvSpPr/>
              <p:nvPr/>
            </p:nvSpPr>
            <p:spPr>
              <a:xfrm>
                <a:off x="20059904" y="7835786"/>
                <a:ext cx="1068356" cy="39259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Metadata</a:t>
                </a:r>
              </a:p>
            </p:txBody>
          </p:sp>
          <p:sp>
            <p:nvSpPr>
              <p:cNvPr id="247" name="Rectangle 246"/>
              <p:cNvSpPr/>
              <p:nvPr/>
            </p:nvSpPr>
            <p:spPr>
              <a:xfrm>
                <a:off x="20055076" y="7454610"/>
                <a:ext cx="1068356" cy="39259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Metadata</a:t>
                </a:r>
              </a:p>
            </p:txBody>
          </p:sp>
        </p:grpSp>
        <p:sp>
          <p:nvSpPr>
            <p:cNvPr id="205" name="Right Arrow 204"/>
            <p:cNvSpPr>
              <a:spLocks noChangeAspect="1"/>
            </p:cNvSpPr>
            <p:nvPr/>
          </p:nvSpPr>
          <p:spPr>
            <a:xfrm rot="5400000">
              <a:off x="16937433" y="10573777"/>
              <a:ext cx="549273" cy="401420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765"/>
            </a:p>
          </p:txBody>
        </p:sp>
        <p:grpSp>
          <p:nvGrpSpPr>
            <p:cNvPr id="206" name="Group 205"/>
            <p:cNvGrpSpPr>
              <a:grpSpLocks noChangeAspect="1"/>
            </p:cNvGrpSpPr>
            <p:nvPr/>
          </p:nvGrpSpPr>
          <p:grpSpPr>
            <a:xfrm>
              <a:off x="18683469" y="8523319"/>
              <a:ext cx="1292711" cy="1434692"/>
              <a:chOff x="16818323" y="8623515"/>
              <a:chExt cx="1068356" cy="1185696"/>
            </a:xfrm>
          </p:grpSpPr>
          <p:sp>
            <p:nvSpPr>
              <p:cNvPr id="241" name="Rectangle 240"/>
              <p:cNvSpPr/>
              <p:nvPr/>
            </p:nvSpPr>
            <p:spPr>
              <a:xfrm>
                <a:off x="16818323" y="8623515"/>
                <a:ext cx="1068356" cy="39259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IOAM </a:t>
                </a:r>
                <a:r>
                  <a:rPr lang="en-US" sz="1412" i="1" dirty="0"/>
                  <a:t>Instr.</a:t>
                </a:r>
              </a:p>
            </p:txBody>
          </p:sp>
          <p:sp>
            <p:nvSpPr>
              <p:cNvPr id="242" name="Rectangle 241"/>
              <p:cNvSpPr/>
              <p:nvPr/>
            </p:nvSpPr>
            <p:spPr>
              <a:xfrm>
                <a:off x="16818323" y="9416621"/>
                <a:ext cx="1068356" cy="39259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>
                    <a:solidFill>
                      <a:schemeClr val="bg1"/>
                    </a:solidFill>
                  </a:rPr>
                  <a:t>Payload</a:t>
                </a:r>
              </a:p>
            </p:txBody>
          </p:sp>
          <p:sp>
            <p:nvSpPr>
              <p:cNvPr id="243" name="Rectangle 242"/>
              <p:cNvSpPr/>
              <p:nvPr/>
            </p:nvSpPr>
            <p:spPr>
              <a:xfrm>
                <a:off x="16818323" y="9016105"/>
                <a:ext cx="1068356" cy="39259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2" i="1" dirty="0"/>
                  <a:t>Metadata</a:t>
                </a:r>
              </a:p>
            </p:txBody>
          </p:sp>
        </p:grpSp>
        <p:sp>
          <p:nvSpPr>
            <p:cNvPr id="207" name="Right Arrow 206"/>
            <p:cNvSpPr>
              <a:spLocks noChangeAspect="1"/>
            </p:cNvSpPr>
            <p:nvPr/>
          </p:nvSpPr>
          <p:spPr>
            <a:xfrm rot="6706684">
              <a:off x="18544887" y="10332015"/>
              <a:ext cx="695542" cy="437883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765"/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18123935" y="11081772"/>
              <a:ext cx="971949" cy="289371"/>
              <a:chOff x="979558" y="2348528"/>
              <a:chExt cx="548640" cy="263062"/>
            </a:xfrm>
          </p:grpSpPr>
          <p:sp>
            <p:nvSpPr>
              <p:cNvPr id="238" name="TextBox 237"/>
              <p:cNvSpPr txBox="1"/>
              <p:nvPr/>
            </p:nvSpPr>
            <p:spPr>
              <a:xfrm>
                <a:off x="979558" y="2348528"/>
                <a:ext cx="548640" cy="263061"/>
              </a:xfrm>
              <a:prstGeom prst="rect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/>
              </a:p>
            </p:txBody>
          </p:sp>
          <p:sp>
            <p:nvSpPr>
              <p:cNvPr id="239" name="TextBox 238"/>
              <p:cNvSpPr txBox="1"/>
              <p:nvPr/>
            </p:nvSpPr>
            <p:spPr>
              <a:xfrm>
                <a:off x="1371120" y="2348528"/>
                <a:ext cx="75719" cy="263061"/>
              </a:xfrm>
              <a:prstGeom prst="rect">
                <a:avLst/>
              </a:prstGeom>
              <a:solidFill>
                <a:schemeClr val="accent4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40" name="TextBox 239"/>
              <p:cNvSpPr txBox="1"/>
              <p:nvPr/>
            </p:nvSpPr>
            <p:spPr>
              <a:xfrm>
                <a:off x="1295400" y="2348529"/>
                <a:ext cx="75719" cy="263061"/>
              </a:xfrm>
              <a:prstGeom prst="rect">
                <a:avLst/>
              </a:prstGeom>
              <a:solidFill>
                <a:schemeClr val="accent1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</p:grpSp>
        <p:grpSp>
          <p:nvGrpSpPr>
            <p:cNvPr id="209" name="Group 208"/>
            <p:cNvGrpSpPr/>
            <p:nvPr/>
          </p:nvGrpSpPr>
          <p:grpSpPr>
            <a:xfrm>
              <a:off x="20585410" y="10486139"/>
              <a:ext cx="971949" cy="294234"/>
              <a:chOff x="2368996" y="2010639"/>
              <a:chExt cx="548640" cy="267484"/>
            </a:xfrm>
          </p:grpSpPr>
          <p:sp>
            <p:nvSpPr>
              <p:cNvPr id="234" name="TextBox 233"/>
              <p:cNvSpPr txBox="1"/>
              <p:nvPr/>
            </p:nvSpPr>
            <p:spPr>
              <a:xfrm>
                <a:off x="2368996" y="2015061"/>
                <a:ext cx="548640" cy="263062"/>
              </a:xfrm>
              <a:prstGeom prst="rect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/>
              </a:p>
            </p:txBody>
          </p:sp>
          <p:sp>
            <p:nvSpPr>
              <p:cNvPr id="235" name="TextBox 234"/>
              <p:cNvSpPr txBox="1"/>
              <p:nvPr/>
            </p:nvSpPr>
            <p:spPr>
              <a:xfrm>
                <a:off x="2748088" y="2012984"/>
                <a:ext cx="75719" cy="263062"/>
              </a:xfrm>
              <a:prstGeom prst="rect">
                <a:avLst/>
              </a:prstGeom>
              <a:solidFill>
                <a:schemeClr val="accent4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36" name="TextBox 235"/>
              <p:cNvSpPr txBox="1"/>
              <p:nvPr/>
            </p:nvSpPr>
            <p:spPr>
              <a:xfrm>
                <a:off x="2593500" y="2010639"/>
                <a:ext cx="75719" cy="263062"/>
              </a:xfrm>
              <a:prstGeom prst="rect">
                <a:avLst/>
              </a:prstGeom>
              <a:solidFill>
                <a:schemeClr val="accent1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37" name="TextBox 236"/>
              <p:cNvSpPr txBox="1"/>
              <p:nvPr/>
            </p:nvSpPr>
            <p:spPr>
              <a:xfrm>
                <a:off x="2673824" y="2010907"/>
                <a:ext cx="75719" cy="263062"/>
              </a:xfrm>
              <a:prstGeom prst="rect">
                <a:avLst/>
              </a:prstGeom>
              <a:solidFill>
                <a:schemeClr val="accent3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</p:grpSp>
        <p:grpSp>
          <p:nvGrpSpPr>
            <p:cNvPr id="210" name="Group 209"/>
            <p:cNvGrpSpPr/>
            <p:nvPr/>
          </p:nvGrpSpPr>
          <p:grpSpPr>
            <a:xfrm>
              <a:off x="23383416" y="10786478"/>
              <a:ext cx="971949" cy="295233"/>
              <a:chOff x="3948398" y="2179826"/>
              <a:chExt cx="548640" cy="268392"/>
            </a:xfrm>
          </p:grpSpPr>
          <p:sp>
            <p:nvSpPr>
              <p:cNvPr id="229" name="TextBox 228"/>
              <p:cNvSpPr txBox="1"/>
              <p:nvPr/>
            </p:nvSpPr>
            <p:spPr>
              <a:xfrm>
                <a:off x="3948398" y="2185157"/>
                <a:ext cx="548640" cy="263061"/>
              </a:xfrm>
              <a:prstGeom prst="rect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/>
              </a:p>
            </p:txBody>
          </p:sp>
          <p:sp>
            <p:nvSpPr>
              <p:cNvPr id="230" name="TextBox 229"/>
              <p:cNvSpPr txBox="1"/>
              <p:nvPr/>
            </p:nvSpPr>
            <p:spPr>
              <a:xfrm>
                <a:off x="4342254" y="2185157"/>
                <a:ext cx="75719" cy="263061"/>
              </a:xfrm>
              <a:prstGeom prst="rect">
                <a:avLst/>
              </a:prstGeom>
              <a:solidFill>
                <a:schemeClr val="accent4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31" name="TextBox 230"/>
              <p:cNvSpPr txBox="1"/>
              <p:nvPr/>
            </p:nvSpPr>
            <p:spPr>
              <a:xfrm>
                <a:off x="4113828" y="2179826"/>
                <a:ext cx="75719" cy="263061"/>
              </a:xfrm>
              <a:prstGeom prst="rect">
                <a:avLst/>
              </a:prstGeom>
              <a:solidFill>
                <a:schemeClr val="accent1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32" name="TextBox 231"/>
              <p:cNvSpPr txBox="1"/>
              <p:nvPr/>
            </p:nvSpPr>
            <p:spPr>
              <a:xfrm>
                <a:off x="4190014" y="2185157"/>
                <a:ext cx="75719" cy="263061"/>
              </a:xfrm>
              <a:prstGeom prst="rect">
                <a:avLst/>
              </a:prstGeom>
              <a:solidFill>
                <a:schemeClr val="accent3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33" name="TextBox 232"/>
              <p:cNvSpPr txBox="1"/>
              <p:nvPr/>
            </p:nvSpPr>
            <p:spPr>
              <a:xfrm>
                <a:off x="4268047" y="2185157"/>
                <a:ext cx="75719" cy="263061"/>
              </a:xfrm>
              <a:prstGeom prst="rect">
                <a:avLst/>
              </a:prstGeom>
              <a:solidFill>
                <a:schemeClr val="accent2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</p:grpSp>
        <p:sp>
          <p:nvSpPr>
            <p:cNvPr id="211" name="Right Arrow 210"/>
            <p:cNvSpPr>
              <a:spLocks noChangeAspect="1"/>
            </p:cNvSpPr>
            <p:nvPr/>
          </p:nvSpPr>
          <p:spPr>
            <a:xfrm rot="7719684">
              <a:off x="21378928" y="9792685"/>
              <a:ext cx="695542" cy="437883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765"/>
            </a:p>
          </p:txBody>
        </p:sp>
        <p:sp>
          <p:nvSpPr>
            <p:cNvPr id="212" name="Right Arrow 211"/>
            <p:cNvSpPr>
              <a:spLocks noChangeAspect="1"/>
            </p:cNvSpPr>
            <p:nvPr/>
          </p:nvSpPr>
          <p:spPr>
            <a:xfrm rot="7781424">
              <a:off x="23718370" y="10160171"/>
              <a:ext cx="695542" cy="437883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765"/>
            </a:p>
          </p:txBody>
        </p:sp>
        <p:grpSp>
          <p:nvGrpSpPr>
            <p:cNvPr id="213" name="Group 212"/>
            <p:cNvGrpSpPr/>
            <p:nvPr/>
          </p:nvGrpSpPr>
          <p:grpSpPr>
            <a:xfrm>
              <a:off x="17583422" y="12215995"/>
              <a:ext cx="971949" cy="289369"/>
              <a:chOff x="979558" y="2348528"/>
              <a:chExt cx="548640" cy="263061"/>
            </a:xfrm>
          </p:grpSpPr>
          <p:sp>
            <p:nvSpPr>
              <p:cNvPr id="226" name="TextBox 225"/>
              <p:cNvSpPr txBox="1"/>
              <p:nvPr/>
            </p:nvSpPr>
            <p:spPr>
              <a:xfrm>
                <a:off x="979558" y="2348528"/>
                <a:ext cx="548640" cy="263061"/>
              </a:xfrm>
              <a:prstGeom prst="rect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/>
              </a:p>
            </p:txBody>
          </p:sp>
          <p:sp>
            <p:nvSpPr>
              <p:cNvPr id="227" name="TextBox 226"/>
              <p:cNvSpPr txBox="1"/>
              <p:nvPr/>
            </p:nvSpPr>
            <p:spPr>
              <a:xfrm>
                <a:off x="1360893" y="2348528"/>
                <a:ext cx="75719" cy="263061"/>
              </a:xfrm>
              <a:prstGeom prst="rect">
                <a:avLst/>
              </a:prstGeom>
              <a:solidFill>
                <a:schemeClr val="accent4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28" name="TextBox 227"/>
              <p:cNvSpPr txBox="1"/>
              <p:nvPr/>
            </p:nvSpPr>
            <p:spPr>
              <a:xfrm>
                <a:off x="1281450" y="2348528"/>
                <a:ext cx="75719" cy="263061"/>
              </a:xfrm>
              <a:prstGeom prst="rect">
                <a:avLst/>
              </a:prstGeom>
              <a:solidFill>
                <a:schemeClr val="accent1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</p:grpSp>
        <p:grpSp>
          <p:nvGrpSpPr>
            <p:cNvPr id="214" name="Group 213"/>
            <p:cNvGrpSpPr/>
            <p:nvPr/>
          </p:nvGrpSpPr>
          <p:grpSpPr>
            <a:xfrm>
              <a:off x="20456052" y="13279909"/>
              <a:ext cx="971949" cy="289373"/>
              <a:chOff x="2368996" y="2015058"/>
              <a:chExt cx="548640" cy="263064"/>
            </a:xfrm>
          </p:grpSpPr>
          <p:sp>
            <p:nvSpPr>
              <p:cNvPr id="222" name="TextBox 221"/>
              <p:cNvSpPr txBox="1"/>
              <p:nvPr/>
            </p:nvSpPr>
            <p:spPr>
              <a:xfrm>
                <a:off x="2368996" y="2015061"/>
                <a:ext cx="548640" cy="263061"/>
              </a:xfrm>
              <a:prstGeom prst="rect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/>
              </a:p>
            </p:txBody>
          </p:sp>
          <p:sp>
            <p:nvSpPr>
              <p:cNvPr id="223" name="TextBox 222"/>
              <p:cNvSpPr txBox="1"/>
              <p:nvPr/>
            </p:nvSpPr>
            <p:spPr>
              <a:xfrm>
                <a:off x="2754218" y="2015060"/>
                <a:ext cx="75719" cy="263061"/>
              </a:xfrm>
              <a:prstGeom prst="rect">
                <a:avLst/>
              </a:prstGeom>
              <a:solidFill>
                <a:schemeClr val="accent4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24" name="TextBox 223"/>
              <p:cNvSpPr txBox="1"/>
              <p:nvPr/>
            </p:nvSpPr>
            <p:spPr>
              <a:xfrm>
                <a:off x="2607445" y="2015058"/>
                <a:ext cx="74719" cy="263061"/>
              </a:xfrm>
              <a:prstGeom prst="rect">
                <a:avLst/>
              </a:prstGeom>
              <a:solidFill>
                <a:schemeClr val="accent1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25" name="TextBox 224"/>
              <p:cNvSpPr txBox="1"/>
              <p:nvPr/>
            </p:nvSpPr>
            <p:spPr>
              <a:xfrm>
                <a:off x="2686792" y="2015059"/>
                <a:ext cx="68116" cy="263061"/>
              </a:xfrm>
              <a:prstGeom prst="rect">
                <a:avLst/>
              </a:prstGeom>
              <a:solidFill>
                <a:schemeClr val="accent6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</p:grpSp>
        <p:grpSp>
          <p:nvGrpSpPr>
            <p:cNvPr id="215" name="Group 214"/>
            <p:cNvGrpSpPr/>
            <p:nvPr/>
          </p:nvGrpSpPr>
          <p:grpSpPr>
            <a:xfrm>
              <a:off x="23270986" y="12173691"/>
              <a:ext cx="971949" cy="289371"/>
              <a:chOff x="3948398" y="2185156"/>
              <a:chExt cx="548640" cy="263062"/>
            </a:xfrm>
          </p:grpSpPr>
          <p:sp>
            <p:nvSpPr>
              <p:cNvPr id="217" name="TextBox 216"/>
              <p:cNvSpPr txBox="1"/>
              <p:nvPr/>
            </p:nvSpPr>
            <p:spPr>
              <a:xfrm>
                <a:off x="3948398" y="2185157"/>
                <a:ext cx="548640" cy="263061"/>
              </a:xfrm>
              <a:prstGeom prst="rect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/>
              </a:p>
            </p:txBody>
          </p:sp>
          <p:sp>
            <p:nvSpPr>
              <p:cNvPr id="218" name="TextBox 217"/>
              <p:cNvSpPr txBox="1"/>
              <p:nvPr/>
            </p:nvSpPr>
            <p:spPr>
              <a:xfrm>
                <a:off x="4338581" y="2185157"/>
                <a:ext cx="75719" cy="263061"/>
              </a:xfrm>
              <a:prstGeom prst="rect">
                <a:avLst/>
              </a:prstGeom>
              <a:solidFill>
                <a:schemeClr val="accent4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19" name="TextBox 218"/>
              <p:cNvSpPr txBox="1"/>
              <p:nvPr/>
            </p:nvSpPr>
            <p:spPr>
              <a:xfrm>
                <a:off x="4113442" y="2185156"/>
                <a:ext cx="75719" cy="263061"/>
              </a:xfrm>
              <a:prstGeom prst="rect">
                <a:avLst/>
              </a:prstGeom>
              <a:solidFill>
                <a:schemeClr val="accent1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20" name="TextBox 219"/>
              <p:cNvSpPr txBox="1"/>
              <p:nvPr/>
            </p:nvSpPr>
            <p:spPr>
              <a:xfrm>
                <a:off x="4190543" y="2185157"/>
                <a:ext cx="75719" cy="263061"/>
              </a:xfrm>
              <a:prstGeom prst="rect">
                <a:avLst/>
              </a:prstGeom>
              <a:solidFill>
                <a:schemeClr val="accent6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4264183" y="2185157"/>
                <a:ext cx="75719" cy="263061"/>
              </a:xfrm>
              <a:prstGeom prst="rect">
                <a:avLst/>
              </a:prstGeom>
              <a:solidFill>
                <a:schemeClr val="accent2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endParaRPr lang="en-US" sz="1059" dirty="0"/>
              </a:p>
            </p:txBody>
          </p:sp>
        </p:grpSp>
        <p:sp>
          <p:nvSpPr>
            <p:cNvPr id="216" name="Right Arrow 215"/>
            <p:cNvSpPr>
              <a:spLocks noChangeAspect="1"/>
            </p:cNvSpPr>
            <p:nvPr/>
          </p:nvSpPr>
          <p:spPr>
            <a:xfrm rot="13196625">
              <a:off x="24647831" y="11955974"/>
              <a:ext cx="695542" cy="437883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765"/>
            </a:p>
          </p:txBody>
        </p:sp>
      </p:grpSp>
      <p:pic>
        <p:nvPicPr>
          <p:cNvPr id="258" name="Picture 2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69" y="2010707"/>
            <a:ext cx="2209075" cy="1337588"/>
          </a:xfrm>
          <a:prstGeom prst="rect">
            <a:avLst/>
          </a:prstGeom>
        </p:spPr>
      </p:pic>
      <p:pic>
        <p:nvPicPr>
          <p:cNvPr id="259" name="Picture 25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0888" y="3816890"/>
            <a:ext cx="1332101" cy="1332101"/>
          </a:xfrm>
          <a:prstGeom prst="rect">
            <a:avLst/>
          </a:prstGeom>
        </p:spPr>
      </p:pic>
      <p:sp>
        <p:nvSpPr>
          <p:cNvPr id="261" name="Rectangle 260"/>
          <p:cNvSpPr/>
          <p:nvPr/>
        </p:nvSpPr>
        <p:spPr>
          <a:xfrm>
            <a:off x="234155" y="249690"/>
            <a:ext cx="2678875" cy="6898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883" b="1" dirty="0"/>
              <a:t>In-situ OAM</a:t>
            </a:r>
            <a:endParaRPr lang="en-US" sz="3883" dirty="0"/>
          </a:p>
        </p:txBody>
      </p:sp>
      <p:pic>
        <p:nvPicPr>
          <p:cNvPr id="85" name="Picture 84"/>
          <p:cNvPicPr>
            <a:picLocks noChangeAspect="1"/>
          </p:cNvPicPr>
          <p:nvPr/>
        </p:nvPicPr>
        <p:blipFill rotWithShape="1">
          <a:blip r:embed="rId6"/>
          <a:srcRect t="-1" b="63485"/>
          <a:stretch/>
        </p:blipFill>
        <p:spPr>
          <a:xfrm rot="1094968">
            <a:off x="7520271" y="-260237"/>
            <a:ext cx="4714875" cy="1983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87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83" y="89648"/>
            <a:ext cx="10461235" cy="795618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Benefits of IOAM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5383" y="1254125"/>
            <a:ext cx="10461235" cy="5234081"/>
          </a:xfrm>
        </p:spPr>
        <p:txBody>
          <a:bodyPr>
            <a:normAutofit fontScale="92500" lnSpcReduction="20000"/>
          </a:bodyPr>
          <a:lstStyle/>
          <a:p>
            <a:pPr marL="0" indent="0" defTabSz="806462">
              <a:spcBef>
                <a:spcPts val="86"/>
              </a:spcBef>
              <a:spcAft>
                <a:spcPts val="86"/>
              </a:spcAft>
              <a:buClr>
                <a:srgbClr val="8064A2">
                  <a:lumMod val="50000"/>
                </a:srgbClr>
              </a:buClr>
              <a:buSzPct val="100000"/>
              <a:buNone/>
            </a:pPr>
            <a:r>
              <a:rPr lang="en-US" sz="3177" b="1" dirty="0">
                <a:solidFill>
                  <a:srgbClr val="0000FF"/>
                </a:solidFill>
              </a:rPr>
              <a:t>Complete network visibility</a:t>
            </a:r>
          </a:p>
          <a:p>
            <a:pPr marL="0" indent="0" defTabSz="806462">
              <a:spcBef>
                <a:spcPts val="86"/>
              </a:spcBef>
              <a:spcAft>
                <a:spcPts val="86"/>
              </a:spcAft>
              <a:buClr>
                <a:srgbClr val="8064A2">
                  <a:lumMod val="50000"/>
                </a:srgbClr>
              </a:buClr>
              <a:buSzPct val="100000"/>
              <a:buNone/>
            </a:pPr>
            <a:r>
              <a:rPr lang="en-US" sz="2824" dirty="0">
                <a:solidFill>
                  <a:srgbClr val="0000FF"/>
                </a:solidFill>
              </a:rPr>
              <a:t>No black boxes, silent drops and guessing.</a:t>
            </a:r>
          </a:p>
          <a:p>
            <a:pPr marL="0" indent="0" defTabSz="806462">
              <a:spcBef>
                <a:spcPts val="86"/>
              </a:spcBef>
              <a:spcAft>
                <a:spcPts val="86"/>
              </a:spcAft>
              <a:buClr>
                <a:srgbClr val="8064A2">
                  <a:lumMod val="50000"/>
                </a:srgbClr>
              </a:buClr>
              <a:buSzPct val="100000"/>
              <a:buNone/>
            </a:pPr>
            <a:endParaRPr lang="en-US" sz="2471" b="1" dirty="0">
              <a:solidFill>
                <a:srgbClr val="0000FF"/>
              </a:solidFill>
            </a:endParaRPr>
          </a:p>
          <a:p>
            <a:pPr marL="0" indent="0" defTabSz="806462">
              <a:spcBef>
                <a:spcPts val="86"/>
              </a:spcBef>
              <a:spcAft>
                <a:spcPts val="86"/>
              </a:spcAft>
              <a:buClr>
                <a:srgbClr val="8064A2">
                  <a:lumMod val="50000"/>
                </a:srgbClr>
              </a:buClr>
              <a:buSzPct val="100000"/>
              <a:buNone/>
            </a:pPr>
            <a:r>
              <a:rPr lang="en-US" sz="3177" b="1" dirty="0">
                <a:solidFill>
                  <a:srgbClr val="0000FF"/>
                </a:solidFill>
              </a:rPr>
              <a:t>Real-time monitoring</a:t>
            </a:r>
          </a:p>
          <a:p>
            <a:pPr marL="0" indent="0" defTabSz="806462">
              <a:spcBef>
                <a:spcPts val="86"/>
              </a:spcBef>
              <a:spcAft>
                <a:spcPts val="86"/>
              </a:spcAft>
              <a:buClr>
                <a:srgbClr val="8064A2">
                  <a:lumMod val="50000"/>
                </a:srgbClr>
              </a:buClr>
              <a:buSzPct val="100000"/>
              <a:buNone/>
            </a:pPr>
            <a:r>
              <a:rPr lang="en-US" sz="2824" dirty="0">
                <a:solidFill>
                  <a:srgbClr val="0000FF"/>
                </a:solidFill>
              </a:rPr>
              <a:t>No need to depend on polling</a:t>
            </a:r>
          </a:p>
          <a:p>
            <a:pPr marL="0" indent="0" defTabSz="806462">
              <a:spcBef>
                <a:spcPts val="86"/>
              </a:spcBef>
              <a:spcAft>
                <a:spcPts val="86"/>
              </a:spcAft>
              <a:buClr>
                <a:srgbClr val="8064A2">
                  <a:lumMod val="50000"/>
                </a:srgbClr>
              </a:buClr>
              <a:buSzPct val="100000"/>
              <a:buNone/>
            </a:pPr>
            <a:endParaRPr lang="en-US" sz="2824" dirty="0">
              <a:solidFill>
                <a:srgbClr val="0000FF"/>
              </a:solidFill>
            </a:endParaRPr>
          </a:p>
          <a:p>
            <a:pPr marL="0" indent="0" defTabSz="806462">
              <a:spcBef>
                <a:spcPts val="86"/>
              </a:spcBef>
              <a:spcAft>
                <a:spcPts val="86"/>
              </a:spcAft>
              <a:buClr>
                <a:srgbClr val="8064A2">
                  <a:lumMod val="50000"/>
                </a:srgbClr>
              </a:buClr>
              <a:buSzPct val="100000"/>
              <a:buNone/>
            </a:pPr>
            <a:r>
              <a:rPr lang="en-US" sz="3177" b="1" dirty="0">
                <a:solidFill>
                  <a:srgbClr val="0000FF"/>
                </a:solidFill>
              </a:rPr>
              <a:t>Per-packet metadata</a:t>
            </a:r>
          </a:p>
          <a:p>
            <a:pPr marL="0" indent="0" defTabSz="806462">
              <a:spcBef>
                <a:spcPts val="86"/>
              </a:spcBef>
              <a:spcAft>
                <a:spcPts val="86"/>
              </a:spcAft>
              <a:buClr>
                <a:srgbClr val="8064A2">
                  <a:lumMod val="50000"/>
                </a:srgbClr>
              </a:buClr>
              <a:buSzPct val="100000"/>
              <a:buNone/>
            </a:pPr>
            <a:r>
              <a:rPr lang="en-US" sz="2824" dirty="0">
                <a:solidFill>
                  <a:srgbClr val="0000FF"/>
                </a:solidFill>
              </a:rPr>
              <a:t>No sifting through aggregated counters and information</a:t>
            </a:r>
          </a:p>
          <a:p>
            <a:pPr marL="0" indent="0" defTabSz="806462">
              <a:spcBef>
                <a:spcPts val="86"/>
              </a:spcBef>
              <a:spcAft>
                <a:spcPts val="86"/>
              </a:spcAft>
              <a:buClr>
                <a:srgbClr val="8064A2">
                  <a:lumMod val="50000"/>
                </a:srgbClr>
              </a:buClr>
              <a:buSzPct val="100000"/>
              <a:buNone/>
            </a:pPr>
            <a:r>
              <a:rPr lang="en-US" sz="2824" dirty="0">
                <a:solidFill>
                  <a:srgbClr val="0000FF"/>
                </a:solidFill>
              </a:rPr>
              <a:t> </a:t>
            </a:r>
          </a:p>
          <a:p>
            <a:pPr marL="0" indent="0" defTabSz="806462">
              <a:spcBef>
                <a:spcPts val="86"/>
              </a:spcBef>
              <a:spcAft>
                <a:spcPts val="86"/>
              </a:spcAft>
              <a:buClr>
                <a:srgbClr val="8064A2">
                  <a:lumMod val="50000"/>
                </a:srgbClr>
              </a:buClr>
              <a:buSzPct val="100000"/>
              <a:buNone/>
            </a:pPr>
            <a:r>
              <a:rPr lang="en-US" sz="3177" b="1" dirty="0">
                <a:solidFill>
                  <a:srgbClr val="0000FF"/>
                </a:solidFill>
              </a:rPr>
              <a:t>Full line rate, zero switch CPU involvement</a:t>
            </a:r>
          </a:p>
          <a:p>
            <a:pPr marL="0" indent="0" defTabSz="806462">
              <a:spcBef>
                <a:spcPts val="86"/>
              </a:spcBef>
              <a:spcAft>
                <a:spcPts val="86"/>
              </a:spcAft>
              <a:buClr>
                <a:srgbClr val="8064A2">
                  <a:lumMod val="50000"/>
                </a:srgbClr>
              </a:buClr>
              <a:buSzPct val="100000"/>
              <a:buNone/>
            </a:pPr>
            <a:r>
              <a:rPr lang="en-US" sz="2824" dirty="0">
                <a:solidFill>
                  <a:srgbClr val="0000FF"/>
                </a:solidFill>
              </a:rPr>
              <a:t>Not limited by </a:t>
            </a:r>
            <a:r>
              <a:rPr lang="en-US" sz="2824" dirty="0">
                <a:solidFill>
                  <a:srgbClr val="0000FF"/>
                </a:solidFill>
              </a:rPr>
              <a:t>control plane bandwidth</a:t>
            </a:r>
          </a:p>
          <a:p>
            <a:pPr marL="0" indent="0">
              <a:buNone/>
            </a:pPr>
            <a:endParaRPr lang="en-US" sz="2824" dirty="0">
              <a:solidFill>
                <a:srgbClr val="0000FF"/>
              </a:solidFill>
              <a:hlinkClick r:id="rId2"/>
            </a:endParaRPr>
          </a:p>
          <a:p>
            <a:pPr marL="0" indent="0">
              <a:buNone/>
            </a:pPr>
            <a:r>
              <a:rPr lang="en-US" sz="2824" dirty="0">
                <a:solidFill>
                  <a:srgbClr val="0000FF"/>
                </a:solidFill>
                <a:hlinkClick r:id="rId2"/>
              </a:rPr>
              <a:t>https</a:t>
            </a:r>
            <a:r>
              <a:rPr lang="en-US" sz="2824" dirty="0">
                <a:solidFill>
                  <a:srgbClr val="0000FF"/>
                </a:solidFill>
                <a:hlinkClick r:id="rId2"/>
              </a:rPr>
              <a:t>://tools.ietf.org/html/draft-ietf-ippm-ioam-data</a:t>
            </a:r>
          </a:p>
          <a:p>
            <a:pPr marL="0" indent="0">
              <a:buNone/>
            </a:pPr>
            <a:r>
              <a:rPr lang="en-US" sz="2824" dirty="0">
                <a:solidFill>
                  <a:srgbClr val="0000FF"/>
                </a:solidFill>
                <a:hlinkClick r:id="rId2"/>
              </a:rPr>
              <a:t>https://tools.ietf.org/html/draft-brockners-ioam-vxlan-gpe</a:t>
            </a:r>
            <a:endParaRPr lang="en-US" sz="2824" dirty="0">
              <a:solidFill>
                <a:srgbClr val="0000FF"/>
              </a:solidFill>
            </a:endParaRPr>
          </a:p>
          <a:p>
            <a:pPr marL="0" indent="0">
              <a:buNone/>
            </a:pPr>
            <a:r>
              <a:rPr lang="en-US" sz="2824" dirty="0">
                <a:solidFill>
                  <a:srgbClr val="0000FF"/>
                </a:solidFill>
                <a:hlinkClick r:id="rId3"/>
              </a:rPr>
              <a:t>https://</a:t>
            </a:r>
            <a:r>
              <a:rPr lang="en-US" sz="2824" dirty="0">
                <a:solidFill>
                  <a:srgbClr val="0000FF"/>
                </a:solidFill>
                <a:hlinkClick r:id="rId3"/>
              </a:rPr>
              <a:t>tools.ietf.org/html/draft-brockners-inband-oam-transport</a:t>
            </a:r>
            <a:endParaRPr lang="en-US" sz="2824" dirty="0"/>
          </a:p>
        </p:txBody>
      </p:sp>
    </p:spTree>
    <p:extLst>
      <p:ext uri="{BB962C8B-B14F-4D97-AF65-F5344CB8AC3E}">
        <p14:creationId xmlns:p14="http://schemas.microsoft.com/office/powerpoint/2010/main" val="55719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Encapsulation in </a:t>
            </a:r>
            <a:r>
              <a:rPr lang="en-US" dirty="0"/>
              <a:t>m</a:t>
            </a:r>
            <a:r>
              <a:rPr lang="en-US" dirty="0" smtClean="0"/>
              <a:t>ultiple protocols</a:t>
            </a:r>
            <a:endParaRPr lang="en-US" dirty="0" smtClean="0"/>
          </a:p>
          <a:p>
            <a:r>
              <a:rPr lang="en-US" dirty="0" smtClean="0"/>
              <a:t>Hardware implementation</a:t>
            </a:r>
          </a:p>
          <a:p>
            <a:r>
              <a:rPr lang="en-US" dirty="0" smtClean="0"/>
              <a:t>Interop between P4 and VPP data plane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08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030" y="1901408"/>
            <a:ext cx="10515600" cy="4351338"/>
          </a:xfrm>
        </p:spPr>
        <p:txBody>
          <a:bodyPr/>
          <a:lstStyle/>
          <a:p>
            <a:r>
              <a:rPr lang="en-US" dirty="0" smtClean="0"/>
              <a:t>IPv6 implementations</a:t>
            </a:r>
          </a:p>
          <a:p>
            <a:pPr lvl="1"/>
            <a:r>
              <a:rPr lang="en-US" dirty="0" smtClean="0"/>
              <a:t>P4</a:t>
            </a:r>
          </a:p>
          <a:p>
            <a:pPr lvl="1"/>
            <a:r>
              <a:rPr lang="en-US" dirty="0" smtClean="0"/>
              <a:t>VPP</a:t>
            </a:r>
          </a:p>
          <a:p>
            <a:pPr lvl="1"/>
            <a:r>
              <a:rPr lang="en-US" dirty="0" smtClean="0"/>
              <a:t>Interop</a:t>
            </a:r>
          </a:p>
          <a:p>
            <a:r>
              <a:rPr lang="en-US" dirty="0" smtClean="0"/>
              <a:t>VXLAN-GPE implementation in P4 </a:t>
            </a:r>
          </a:p>
          <a:p>
            <a:pPr lvl="1"/>
            <a:r>
              <a:rPr lang="en-US" dirty="0" smtClean="0"/>
              <a:t>Performance tested on Barefoot Tofino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2824" y="4939310"/>
            <a:ext cx="2906713" cy="845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598" y="4776690"/>
            <a:ext cx="2406613" cy="1476056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8201026" y="2204543"/>
            <a:ext cx="2406650" cy="2220913"/>
            <a:chOff x="8201026" y="2204543"/>
            <a:chExt cx="2406650" cy="222091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901" b="89604" l="0" r="97525">
                          <a14:foregroundMark x1="85149" y1="54455" x2="85149" y2="54455"/>
                          <a14:foregroundMark x1="69802" y1="40099" x2="69802" y2="40099"/>
                          <a14:foregroundMark x1="87129" y1="39109" x2="87129" y2="39109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386763" y="2204543"/>
              <a:ext cx="2220913" cy="2220913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01026" y="2886071"/>
              <a:ext cx="1646237" cy="9805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435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956" y="253222"/>
            <a:ext cx="10461235" cy="867521"/>
          </a:xfrm>
        </p:spPr>
        <p:txBody>
          <a:bodyPr>
            <a:normAutofit/>
          </a:bodyPr>
          <a:lstStyle/>
          <a:p>
            <a:pPr algn="ctr"/>
            <a:r>
              <a:rPr lang="en-US" sz="3883" b="1" dirty="0">
                <a:latin typeface="+mn-lt"/>
              </a:rPr>
              <a:t>	Programmable Forwarding Plane</a:t>
            </a:r>
            <a:endParaRPr lang="en-US" sz="3883" b="1" dirty="0"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869" y="253222"/>
            <a:ext cx="1889163" cy="837592"/>
          </a:xfrm>
          <a:prstGeom prst="rect">
            <a:avLst/>
          </a:prstGeom>
        </p:spPr>
      </p:pic>
      <p:sp>
        <p:nvSpPr>
          <p:cNvPr id="7" name="Shape 226"/>
          <p:cNvSpPr/>
          <p:nvPr/>
        </p:nvSpPr>
        <p:spPr>
          <a:xfrm>
            <a:off x="7711759" y="1115501"/>
            <a:ext cx="1368897" cy="739405"/>
          </a:xfrm>
          <a:prstGeom prst="rect">
            <a:avLst/>
          </a:prstGeom>
          <a:solidFill>
            <a:srgbClr val="7856A0"/>
          </a:solidFill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80669" tIns="80669" rIns="80669" bIns="80669" anchor="t" anchorCtr="0">
            <a:noAutofit/>
          </a:bodyPr>
          <a:lstStyle/>
          <a:p>
            <a:pPr algn="ctr"/>
            <a:r>
              <a:rPr lang="en-US" sz="1765" b="1" dirty="0"/>
              <a:t>P4 Program</a:t>
            </a:r>
          </a:p>
          <a:p>
            <a:pPr algn="ctr"/>
            <a:r>
              <a:rPr lang="en-US" sz="1765" b="1" i="1" dirty="0"/>
              <a:t>(switch.p4)</a:t>
            </a:r>
            <a:endParaRPr lang="en" sz="1765" b="1" i="1" dirty="0"/>
          </a:p>
        </p:txBody>
      </p:sp>
      <p:sp>
        <p:nvSpPr>
          <p:cNvPr id="8" name="Shape 226"/>
          <p:cNvSpPr/>
          <p:nvPr/>
        </p:nvSpPr>
        <p:spPr>
          <a:xfrm>
            <a:off x="3720765" y="2636818"/>
            <a:ext cx="1664034" cy="103929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669" tIns="80669" rIns="80669" bIns="80669" anchor="t" anchorCtr="0">
            <a:noAutofit/>
          </a:bodyPr>
          <a:lstStyle/>
          <a:p>
            <a:pPr algn="ctr"/>
            <a:r>
              <a:rPr lang="en-US" sz="1765" b="1" dirty="0"/>
              <a:t>P4 Program Dependent APIs</a:t>
            </a:r>
          </a:p>
          <a:p>
            <a:pPr algn="ctr"/>
            <a:r>
              <a:rPr lang="en-US" sz="1765" b="1" dirty="0"/>
              <a:t>(C-code)</a:t>
            </a:r>
            <a:endParaRPr lang="en" sz="1765" b="1" dirty="0"/>
          </a:p>
        </p:txBody>
      </p:sp>
      <p:sp>
        <p:nvSpPr>
          <p:cNvPr id="9" name="Shape 222"/>
          <p:cNvSpPr txBox="1"/>
          <p:nvPr/>
        </p:nvSpPr>
        <p:spPr>
          <a:xfrm>
            <a:off x="3877072" y="6510696"/>
            <a:ext cx="987287" cy="249998"/>
          </a:xfrm>
          <a:prstGeom prst="rect">
            <a:avLst/>
          </a:prstGeom>
          <a:noFill/>
          <a:ln>
            <a:noFill/>
          </a:ln>
        </p:spPr>
        <p:txBody>
          <a:bodyPr lIns="80669" tIns="80669" rIns="80669" bIns="80669" anchor="ctr" anchorCtr="0">
            <a:noAutofit/>
          </a:bodyPr>
          <a:lstStyle/>
          <a:p>
            <a:pPr algn="ctr"/>
            <a:r>
              <a:rPr lang="en-US" sz="1588" dirty="0"/>
              <a:t>Port 0</a:t>
            </a:r>
            <a:endParaRPr lang="en" sz="1588" dirty="0"/>
          </a:p>
        </p:txBody>
      </p:sp>
      <p:sp>
        <p:nvSpPr>
          <p:cNvPr id="10" name="Shape 225"/>
          <p:cNvSpPr txBox="1"/>
          <p:nvPr/>
        </p:nvSpPr>
        <p:spPr>
          <a:xfrm>
            <a:off x="8199649" y="6516242"/>
            <a:ext cx="987287" cy="249998"/>
          </a:xfrm>
          <a:prstGeom prst="rect">
            <a:avLst/>
          </a:prstGeom>
          <a:noFill/>
          <a:ln>
            <a:noFill/>
          </a:ln>
        </p:spPr>
        <p:txBody>
          <a:bodyPr lIns="80669" tIns="80669" rIns="80669" bIns="80669" anchor="ctr" anchorCtr="0">
            <a:noAutofit/>
          </a:bodyPr>
          <a:lstStyle/>
          <a:p>
            <a:pPr algn="ctr"/>
            <a:r>
              <a:rPr lang="en-US" sz="1588" dirty="0"/>
              <a:t>Port N</a:t>
            </a:r>
            <a:endParaRPr lang="en" sz="1588" dirty="0"/>
          </a:p>
        </p:txBody>
      </p:sp>
      <p:sp>
        <p:nvSpPr>
          <p:cNvPr id="11" name="Shape 213"/>
          <p:cNvSpPr/>
          <p:nvPr/>
        </p:nvSpPr>
        <p:spPr>
          <a:xfrm>
            <a:off x="3150631" y="5097170"/>
            <a:ext cx="7044289" cy="767317"/>
          </a:xfrm>
          <a:prstGeom prst="rect">
            <a:avLst/>
          </a:prstGeom>
          <a:solidFill>
            <a:srgbClr val="7856A0"/>
          </a:solidFill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80669" tIns="80669" rIns="80669" bIns="80669" anchor="t" anchorCtr="0">
            <a:noAutofit/>
          </a:bodyPr>
          <a:lstStyle/>
          <a:p>
            <a:pPr algn="ctr"/>
            <a:r>
              <a:rPr lang="en-US" sz="2735" b="1" dirty="0"/>
              <a:t>HW or SW Forwarding Plane</a:t>
            </a:r>
            <a:endParaRPr lang="en" sz="2735" b="1" dirty="0"/>
          </a:p>
        </p:txBody>
      </p:sp>
      <p:cxnSp>
        <p:nvCxnSpPr>
          <p:cNvPr id="12" name="Shape 218"/>
          <p:cNvCxnSpPr/>
          <p:nvPr/>
        </p:nvCxnSpPr>
        <p:spPr>
          <a:xfrm>
            <a:off x="4407227" y="5837996"/>
            <a:ext cx="0" cy="445796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13" name="Shape 219"/>
          <p:cNvCxnSpPr/>
          <p:nvPr/>
        </p:nvCxnSpPr>
        <p:spPr>
          <a:xfrm>
            <a:off x="5220624" y="5837996"/>
            <a:ext cx="0" cy="447672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14" name="Shape 220"/>
          <p:cNvCxnSpPr/>
          <p:nvPr/>
        </p:nvCxnSpPr>
        <p:spPr>
          <a:xfrm>
            <a:off x="6207911" y="5837996"/>
            <a:ext cx="0" cy="447672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15" name="Shape 221"/>
          <p:cNvCxnSpPr/>
          <p:nvPr/>
        </p:nvCxnSpPr>
        <p:spPr>
          <a:xfrm>
            <a:off x="7021307" y="5837996"/>
            <a:ext cx="0" cy="447672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16" name="Shape 220"/>
          <p:cNvCxnSpPr/>
          <p:nvPr/>
        </p:nvCxnSpPr>
        <p:spPr>
          <a:xfrm>
            <a:off x="7908671" y="5837996"/>
            <a:ext cx="0" cy="447672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17" name="Shape 221"/>
          <p:cNvCxnSpPr/>
          <p:nvPr/>
        </p:nvCxnSpPr>
        <p:spPr>
          <a:xfrm>
            <a:off x="8722068" y="5837996"/>
            <a:ext cx="0" cy="447672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18" name="Straight Arrow Connector 17"/>
          <p:cNvCxnSpPr>
            <a:endCxn id="25" idx="0"/>
          </p:cNvCxnSpPr>
          <p:nvPr/>
        </p:nvCxnSpPr>
        <p:spPr>
          <a:xfrm flipH="1">
            <a:off x="8405796" y="1854906"/>
            <a:ext cx="2" cy="7903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396207" y="3609189"/>
            <a:ext cx="9589" cy="147828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5384799" y="3121631"/>
            <a:ext cx="2484049" cy="268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297376" y="3676140"/>
            <a:ext cx="2513" cy="141135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hape 221"/>
          <p:cNvCxnSpPr/>
          <p:nvPr/>
        </p:nvCxnSpPr>
        <p:spPr>
          <a:xfrm flipV="1">
            <a:off x="3569823" y="4661648"/>
            <a:ext cx="0" cy="435523"/>
          </a:xfrm>
          <a:prstGeom prst="straightConnector1">
            <a:avLst/>
          </a:prstGeom>
          <a:noFill/>
          <a:ln w="19050" cap="flat">
            <a:solidFill>
              <a:srgbClr val="000000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23" name="Shape 222"/>
          <p:cNvSpPr txBox="1"/>
          <p:nvPr/>
        </p:nvSpPr>
        <p:spPr>
          <a:xfrm>
            <a:off x="2518882" y="4633166"/>
            <a:ext cx="1263498" cy="387438"/>
          </a:xfrm>
          <a:prstGeom prst="rect">
            <a:avLst/>
          </a:prstGeom>
          <a:noFill/>
          <a:ln>
            <a:noFill/>
          </a:ln>
        </p:spPr>
        <p:txBody>
          <a:bodyPr lIns="80669" tIns="80669" rIns="80669" bIns="80669" anchor="ctr" anchorCtr="0">
            <a:noAutofit/>
          </a:bodyPr>
          <a:lstStyle/>
          <a:p>
            <a:pPr algn="ctr"/>
            <a:r>
              <a:rPr lang="en-US" sz="1588" dirty="0"/>
              <a:t>CPU I/F</a:t>
            </a:r>
            <a:endParaRPr lang="en" sz="1588" dirty="0"/>
          </a:p>
        </p:txBody>
      </p:sp>
      <p:sp>
        <p:nvSpPr>
          <p:cNvPr id="24" name="Shape 222"/>
          <p:cNvSpPr txBox="1"/>
          <p:nvPr/>
        </p:nvSpPr>
        <p:spPr>
          <a:xfrm>
            <a:off x="3989016" y="3676112"/>
            <a:ext cx="2054756" cy="1312194"/>
          </a:xfrm>
          <a:prstGeom prst="rect">
            <a:avLst/>
          </a:prstGeom>
          <a:noFill/>
          <a:ln>
            <a:noFill/>
          </a:ln>
        </p:spPr>
        <p:txBody>
          <a:bodyPr lIns="80669" tIns="80669" rIns="80669" bIns="80669" anchor="ctr" anchorCtr="0">
            <a:noAutofit/>
          </a:bodyPr>
          <a:lstStyle/>
          <a:p>
            <a:pPr algn="ctr"/>
            <a:r>
              <a:rPr lang="en-US" sz="1588" b="1" dirty="0"/>
              <a:t>Runtime Configuration, Notifications,</a:t>
            </a:r>
          </a:p>
          <a:p>
            <a:pPr algn="ctr"/>
            <a:r>
              <a:rPr lang="en-US" sz="1588" b="1" dirty="0"/>
              <a:t>Query</a:t>
            </a:r>
          </a:p>
        </p:txBody>
      </p:sp>
      <p:pic>
        <p:nvPicPr>
          <p:cNvPr id="25" name="Picture 24" descr="Spur gea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6784" y="2645296"/>
            <a:ext cx="1038025" cy="963893"/>
          </a:xfrm>
          <a:prstGeom prst="rect">
            <a:avLst/>
          </a:prstGeom>
          <a:ln w="12700" cmpd="sng">
            <a:solidFill>
              <a:srgbClr val="6600CC"/>
            </a:solidFill>
          </a:ln>
        </p:spPr>
      </p:pic>
      <p:sp>
        <p:nvSpPr>
          <p:cNvPr id="26" name="TextBox 25"/>
          <p:cNvSpPr txBox="1"/>
          <p:nvPr/>
        </p:nvSpPr>
        <p:spPr>
          <a:xfrm>
            <a:off x="7220233" y="2303620"/>
            <a:ext cx="1207382" cy="336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88" b="1" dirty="0"/>
              <a:t>P4 Compiler</a:t>
            </a:r>
            <a:endParaRPr lang="en-US" sz="1588" b="1" dirty="0"/>
          </a:p>
        </p:txBody>
      </p:sp>
    </p:spTree>
    <p:extLst>
      <p:ext uri="{BB962C8B-B14F-4D97-AF65-F5344CB8AC3E}">
        <p14:creationId xmlns:p14="http://schemas.microsoft.com/office/powerpoint/2010/main" val="179939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61" b="12735"/>
          <a:stretch/>
        </p:blipFill>
        <p:spPr>
          <a:xfrm>
            <a:off x="800275" y="600075"/>
            <a:ext cx="11235268" cy="471487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564" y="3736317"/>
            <a:ext cx="6888523" cy="260481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800275" y="3243533"/>
            <a:ext cx="557038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VPP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00276" y="4329382"/>
            <a:ext cx="557038" cy="63103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P4</a:t>
            </a:r>
            <a:endParaRPr lang="en-US" dirty="0"/>
          </a:p>
        </p:txBody>
      </p:sp>
      <p:sp>
        <p:nvSpPr>
          <p:cNvPr id="10" name="Striped Right Arrow 9"/>
          <p:cNvSpPr/>
          <p:nvPr/>
        </p:nvSpPr>
        <p:spPr>
          <a:xfrm rot="5400000">
            <a:off x="9315450" y="2514601"/>
            <a:ext cx="1214437" cy="1228995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1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850" y="1"/>
            <a:ext cx="10858500" cy="1325563"/>
          </a:xfrm>
        </p:spPr>
        <p:txBody>
          <a:bodyPr>
            <a:normAutofit/>
          </a:bodyPr>
          <a:lstStyle/>
          <a:p>
            <a:r>
              <a:rPr lang="en-US" sz="3883" b="1" dirty="0">
                <a:latin typeface="+mn-lt"/>
              </a:rPr>
              <a:t>IOAM Incremental Trace on </a:t>
            </a:r>
            <a:r>
              <a:rPr lang="en-US" sz="3883" b="1">
                <a:latin typeface="+mn-lt"/>
              </a:rPr>
              <a:t>Barefoot   Tofino </a:t>
            </a:r>
            <a:r>
              <a:rPr lang="en-US" sz="3883" b="1" dirty="0">
                <a:latin typeface="+mn-lt"/>
              </a:rPr>
              <a:t>Switch</a:t>
            </a:r>
            <a:endParaRPr lang="en-US" sz="3883" b="1" dirty="0">
              <a:latin typeface="+mn-lt"/>
            </a:endParaRPr>
          </a:p>
        </p:txBody>
      </p:sp>
      <p:sp>
        <p:nvSpPr>
          <p:cNvPr id="38" name="Content Placeholder 37"/>
          <p:cNvSpPr>
            <a:spLocks noGrp="1"/>
          </p:cNvSpPr>
          <p:nvPr>
            <p:ph idx="1"/>
          </p:nvPr>
        </p:nvSpPr>
        <p:spPr>
          <a:xfrm>
            <a:off x="724353" y="1193006"/>
            <a:ext cx="11168698" cy="1340363"/>
          </a:xfrm>
        </p:spPr>
        <p:txBody>
          <a:bodyPr>
            <a:normAutofit lnSpcReduction="10000"/>
          </a:bodyPr>
          <a:lstStyle/>
          <a:p>
            <a:r>
              <a:rPr lang="en-US" sz="2471" b="1" dirty="0"/>
              <a:t>Modified existing implementation of P4.org In-band Network Telemetry (INT) spec</a:t>
            </a:r>
          </a:p>
          <a:p>
            <a:r>
              <a:rPr lang="en-US" sz="2471" b="1" dirty="0"/>
              <a:t>Support IOAM data and transport encapsulation formats</a:t>
            </a:r>
          </a:p>
          <a:p>
            <a:r>
              <a:rPr lang="en-US" sz="2471" b="1" dirty="0"/>
              <a:t>Change in p4 code </a:t>
            </a:r>
            <a:r>
              <a:rPr lang="en-US" sz="2471" b="1" dirty="0">
                <a:sym typeface="Wingdings"/>
              </a:rPr>
              <a:t> change in HW behavior  IOAM at 6.5 </a:t>
            </a:r>
            <a:r>
              <a:rPr lang="en-US" sz="2471" b="1" dirty="0">
                <a:sym typeface="Wingdings"/>
              </a:rPr>
              <a:t>Tb/s</a:t>
            </a:r>
            <a:endParaRPr lang="en-US" sz="2471" b="1" dirty="0"/>
          </a:p>
        </p:txBody>
      </p:sp>
      <p:sp>
        <p:nvSpPr>
          <p:cNvPr id="8" name="Rounded Rectangle 7"/>
          <p:cNvSpPr/>
          <p:nvPr/>
        </p:nvSpPr>
        <p:spPr>
          <a:xfrm>
            <a:off x="3586735" y="2660237"/>
            <a:ext cx="3959743" cy="3771941"/>
          </a:xfrm>
          <a:prstGeom prst="roundRect">
            <a:avLst>
              <a:gd name="adj" fmla="val 11015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80651" tIns="40325" rIns="80651" bIns="40325" spcCol="0" rtlCol="0" anchor="t"/>
          <a:lstStyle/>
          <a:p>
            <a:pPr algn="ctr" defTabSz="806867"/>
            <a:r>
              <a:rPr lang="en-US" sz="2118" b="1" kern="0" dirty="0">
                <a:solidFill>
                  <a:srgbClr val="000000"/>
                </a:solidFill>
                <a:sym typeface="Arial"/>
              </a:rPr>
              <a:t>Barefoot Tofino Switch</a:t>
            </a:r>
          </a:p>
          <a:p>
            <a:pPr algn="ctr" defTabSz="806867"/>
            <a:r>
              <a:rPr lang="en-US" sz="2118" b="1" kern="0" dirty="0">
                <a:solidFill>
                  <a:srgbClr val="000000"/>
                </a:solidFill>
                <a:sym typeface="Arial"/>
              </a:rPr>
              <a:t>(6.5 Tb/s)</a:t>
            </a:r>
            <a:endParaRPr lang="en-US" sz="2118" b="1" kern="0" dirty="0">
              <a:solidFill>
                <a:srgbClr val="000000"/>
              </a:solidFill>
              <a:sym typeface="Arial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367336" y="4234973"/>
            <a:ext cx="1219399" cy="9101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7651979" y="4367946"/>
            <a:ext cx="2130097" cy="26477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6147964" y="4140318"/>
            <a:ext cx="1162752" cy="451177"/>
            <a:chOff x="4088492" y="2709335"/>
            <a:chExt cx="818241" cy="402165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4088492" y="2721647"/>
              <a:ext cx="814916" cy="0"/>
            </a:xfrm>
            <a:prstGeom prst="line">
              <a:avLst/>
            </a:prstGeom>
            <a:ln w="19050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091817" y="3103077"/>
              <a:ext cx="814916" cy="0"/>
            </a:xfrm>
            <a:prstGeom prst="line">
              <a:avLst/>
            </a:prstGeom>
            <a:ln w="19050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4900083" y="2709335"/>
              <a:ext cx="0" cy="402165"/>
            </a:xfrm>
            <a:prstGeom prst="line">
              <a:avLst/>
            </a:prstGeom>
            <a:ln w="19050" cmpd="sng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6251787" y="3687936"/>
            <a:ext cx="900259" cy="407361"/>
          </a:xfrm>
          <a:prstGeom prst="rect">
            <a:avLst/>
          </a:prstGeom>
          <a:noFill/>
        </p:spPr>
        <p:txBody>
          <a:bodyPr wrap="none" lIns="80651" tIns="40325" rIns="80651" bIns="40325" rtlCol="0">
            <a:spAutoFit/>
          </a:bodyPr>
          <a:lstStyle/>
          <a:p>
            <a:pPr defTabSz="806867"/>
            <a:r>
              <a:rPr lang="en-US" sz="2118" kern="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Queue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6699917" y="4174069"/>
            <a:ext cx="580299" cy="390739"/>
            <a:chOff x="6229195" y="4071809"/>
            <a:chExt cx="408362" cy="328084"/>
          </a:xfrm>
        </p:grpSpPr>
        <p:sp>
          <p:nvSpPr>
            <p:cNvPr id="23" name="Rectangle 22"/>
            <p:cNvSpPr/>
            <p:nvPr/>
          </p:nvSpPr>
          <p:spPr>
            <a:xfrm>
              <a:off x="6229195" y="4071809"/>
              <a:ext cx="63500" cy="328084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06867"/>
              <a:endParaRPr lang="en-US" sz="2118" kern="0">
                <a:solidFill>
                  <a:srgbClr val="FFFFFF"/>
                </a:solidFill>
                <a:sym typeface="Arial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298167" y="4071809"/>
              <a:ext cx="63500" cy="328084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06867"/>
              <a:endParaRPr lang="en-US" sz="2118" kern="0">
                <a:solidFill>
                  <a:srgbClr val="FFFFFF"/>
                </a:solidFill>
                <a:sym typeface="Arial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367139" y="4071809"/>
              <a:ext cx="63500" cy="328084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06867"/>
              <a:endParaRPr lang="en-US" sz="2118" kern="0">
                <a:solidFill>
                  <a:srgbClr val="FFFFFF"/>
                </a:solidFill>
                <a:sym typeface="Arial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436111" y="4071809"/>
              <a:ext cx="63500" cy="328084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06867"/>
              <a:endParaRPr lang="en-US" sz="2118" kern="0">
                <a:solidFill>
                  <a:srgbClr val="FFFFFF"/>
                </a:solidFill>
                <a:sym typeface="Arial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505083" y="4071809"/>
              <a:ext cx="63500" cy="328084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06867"/>
              <a:endParaRPr lang="en-US" sz="2118" kern="0">
                <a:solidFill>
                  <a:srgbClr val="FFFFFF"/>
                </a:solidFill>
                <a:sym typeface="Arial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574057" y="4071809"/>
              <a:ext cx="63500" cy="328084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06867"/>
              <a:endParaRPr lang="en-US" sz="2118" kern="0">
                <a:solidFill>
                  <a:srgbClr val="FFFFFF"/>
                </a:solidFill>
                <a:sym typeface="Arial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684220" y="3152818"/>
            <a:ext cx="747974" cy="407361"/>
          </a:xfrm>
          <a:prstGeom prst="rect">
            <a:avLst/>
          </a:prstGeom>
          <a:noFill/>
        </p:spPr>
        <p:txBody>
          <a:bodyPr wrap="none" lIns="80651" tIns="40325" rIns="80651" bIns="40325" rtlCol="0">
            <a:spAutoFit/>
          </a:bodyPr>
          <a:lstStyle/>
          <a:p>
            <a:pPr defTabSz="806867"/>
            <a:r>
              <a:rPr lang="en-US" sz="2118" kern="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100G</a:t>
            </a:r>
            <a:endParaRPr lang="en-US" sz="2118" kern="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614372" y="3901002"/>
            <a:ext cx="747974" cy="407361"/>
          </a:xfrm>
          <a:prstGeom prst="rect">
            <a:avLst/>
          </a:prstGeom>
          <a:noFill/>
        </p:spPr>
        <p:txBody>
          <a:bodyPr wrap="none" lIns="80651" tIns="40325" rIns="80651" bIns="40325" rtlCol="0">
            <a:spAutoFit/>
          </a:bodyPr>
          <a:lstStyle/>
          <a:p>
            <a:pPr defTabSz="806867"/>
            <a:r>
              <a:rPr lang="en-US" sz="2118" kern="0" dirty="0">
                <a:solidFill>
                  <a:srgbClr val="000000"/>
                </a:solidFill>
                <a:ea typeface="Arial"/>
                <a:cs typeface="Arial"/>
                <a:sym typeface="Arial"/>
              </a:rPr>
              <a:t>100G</a:t>
            </a:r>
            <a:endParaRPr lang="en-US" sz="2118" kern="0" dirty="0">
              <a:solidFill>
                <a:srgbClr val="000000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9984547" y="3969739"/>
            <a:ext cx="1506803" cy="71842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80651" tIns="40325" rIns="80651" bIns="40325" spcCol="0" rtlCol="0" anchor="ctr"/>
          <a:lstStyle/>
          <a:p>
            <a:pPr algn="ctr" defTabSz="806867"/>
            <a:r>
              <a:rPr lang="en-US" sz="2118" b="1" kern="0">
                <a:solidFill>
                  <a:schemeClr val="tx1"/>
                </a:solidFill>
                <a:sym typeface="Arial"/>
              </a:rPr>
              <a:t>Receiver</a:t>
            </a:r>
            <a:endParaRPr lang="en-US" sz="2118" b="1" kern="0" dirty="0">
              <a:solidFill>
                <a:schemeClr val="tx1"/>
              </a:solidFill>
              <a:sym typeface="Arial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9782076" y="4180902"/>
            <a:ext cx="385875" cy="374087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6867"/>
            <a:endParaRPr lang="en-US" sz="2118" kern="0">
              <a:solidFill>
                <a:srgbClr val="FFFFFF"/>
              </a:solidFill>
              <a:sym typeface="Arial"/>
            </a:endParaRPr>
          </a:p>
        </p:txBody>
      </p:sp>
      <p:sp>
        <p:nvSpPr>
          <p:cNvPr id="18" name="Hexagon 17"/>
          <p:cNvSpPr/>
          <p:nvPr/>
        </p:nvSpPr>
        <p:spPr>
          <a:xfrm>
            <a:off x="3798676" y="4708914"/>
            <a:ext cx="3365076" cy="1668488"/>
          </a:xfrm>
          <a:prstGeom prst="hexagon">
            <a:avLst/>
          </a:prstGeom>
          <a:solidFill>
            <a:srgbClr val="FF6600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defTabSz="806867"/>
            <a:r>
              <a:rPr lang="en-US" sz="1765" b="1" kern="0" dirty="0">
                <a:solidFill>
                  <a:srgbClr val="FFFFFF"/>
                </a:solidFill>
                <a:sym typeface="Arial"/>
              </a:rPr>
              <a:t>[Enable </a:t>
            </a:r>
            <a:r>
              <a:rPr lang="en-US" sz="1765" b="1" kern="0" dirty="0">
                <a:solidFill>
                  <a:srgbClr val="FFFFFF"/>
                </a:solidFill>
                <a:sym typeface="Arial"/>
              </a:rPr>
              <a:t>I</a:t>
            </a:r>
            <a:r>
              <a:rPr lang="en-US" sz="1765" b="1" kern="0" dirty="0">
                <a:solidFill>
                  <a:srgbClr val="FFFFFF"/>
                </a:solidFill>
                <a:sym typeface="Arial"/>
              </a:rPr>
              <a:t>OAM]</a:t>
            </a:r>
          </a:p>
          <a:p>
            <a:pPr algn="ctr" defTabSz="806867"/>
            <a:r>
              <a:rPr lang="en-US" sz="1765" kern="0" dirty="0">
                <a:solidFill>
                  <a:srgbClr val="FFFFFF"/>
                </a:solidFill>
                <a:sym typeface="Arial"/>
              </a:rPr>
              <a:t>Add Switch ID, Interface ID, Queue Depth, Ingress Timestamp &amp; Transit Delay to every packet</a:t>
            </a:r>
            <a:endParaRPr lang="en-US" sz="1765" kern="0" dirty="0">
              <a:solidFill>
                <a:srgbClr val="FFFFFF"/>
              </a:solidFill>
              <a:sym typeface="Arial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7276015" y="4153839"/>
            <a:ext cx="410441" cy="397584"/>
          </a:xfrm>
          <a:prstGeom prst="ellipse">
            <a:avLst/>
          </a:prstGeom>
          <a:noFill/>
          <a:ln w="28575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6867"/>
            <a:endParaRPr lang="en-US" sz="2118" kern="0">
              <a:solidFill>
                <a:srgbClr val="FFFFFF"/>
              </a:solidFill>
              <a:sym typeface="Arial"/>
            </a:endParaRPr>
          </a:p>
        </p:txBody>
      </p:sp>
      <p:cxnSp>
        <p:nvCxnSpPr>
          <p:cNvPr id="20" name="Elbow Connector 19"/>
          <p:cNvCxnSpPr/>
          <p:nvPr/>
        </p:nvCxnSpPr>
        <p:spPr>
          <a:xfrm rot="5400000" flipH="1" flipV="1">
            <a:off x="6864185" y="4915151"/>
            <a:ext cx="935181" cy="320495"/>
          </a:xfrm>
          <a:prstGeom prst="bentConnector3">
            <a:avLst>
              <a:gd name="adj1" fmla="val -327"/>
            </a:avLst>
          </a:prstGeom>
          <a:ln>
            <a:solidFill>
              <a:srgbClr val="FF66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Line Callout 2 20"/>
          <p:cNvSpPr/>
          <p:nvPr/>
        </p:nvSpPr>
        <p:spPr>
          <a:xfrm>
            <a:off x="7956355" y="5437051"/>
            <a:ext cx="2408471" cy="732015"/>
          </a:xfrm>
          <a:prstGeom prst="borderCallout2">
            <a:avLst>
              <a:gd name="adj1" fmla="val 2198"/>
              <a:gd name="adj2" fmla="val 66821"/>
              <a:gd name="adj3" fmla="val -32948"/>
              <a:gd name="adj4" fmla="val 81628"/>
              <a:gd name="adj5" fmla="val -121765"/>
              <a:gd name="adj6" fmla="val 82520"/>
            </a:avLst>
          </a:prstGeom>
          <a:solidFill>
            <a:srgbClr val="0000FF"/>
          </a:solidFill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6867"/>
            <a:r>
              <a:rPr lang="en-US" sz="1765" kern="0" dirty="0">
                <a:solidFill>
                  <a:srgbClr val="FFFFFF"/>
                </a:solidFill>
                <a:sym typeface="Arial"/>
              </a:rPr>
              <a:t>Collect and visualize  Packet headers</a:t>
            </a:r>
            <a:endParaRPr lang="en-US" sz="1765" kern="0" dirty="0">
              <a:solidFill>
                <a:srgbClr val="FFFFFF"/>
              </a:solidFill>
              <a:sym typeface="Arial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2179368" y="3824221"/>
            <a:ext cx="8430395" cy="498400"/>
          </a:xfrm>
          <a:custGeom>
            <a:avLst/>
            <a:gdLst>
              <a:gd name="connsiteX0" fmla="*/ 0 w 5937250"/>
              <a:gd name="connsiteY0" fmla="*/ 0 h 424381"/>
              <a:gd name="connsiteX1" fmla="*/ 698500 w 5937250"/>
              <a:gd name="connsiteY1" fmla="*/ 232834 h 424381"/>
              <a:gd name="connsiteX2" fmla="*/ 2010833 w 5937250"/>
              <a:gd name="connsiteY2" fmla="*/ 391584 h 424381"/>
              <a:gd name="connsiteX3" fmla="*/ 4667250 w 5937250"/>
              <a:gd name="connsiteY3" fmla="*/ 391584 h 424381"/>
              <a:gd name="connsiteX4" fmla="*/ 5937250 w 5937250"/>
              <a:gd name="connsiteY4" fmla="*/ 42334 h 424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37250" h="424381">
                <a:moveTo>
                  <a:pt x="0" y="0"/>
                </a:moveTo>
                <a:cubicBezTo>
                  <a:pt x="181680" y="83785"/>
                  <a:pt x="363361" y="167570"/>
                  <a:pt x="698500" y="232834"/>
                </a:cubicBezTo>
                <a:cubicBezTo>
                  <a:pt x="1033639" y="298098"/>
                  <a:pt x="1349375" y="365126"/>
                  <a:pt x="2010833" y="391584"/>
                </a:cubicBezTo>
                <a:cubicBezTo>
                  <a:pt x="2672291" y="418042"/>
                  <a:pt x="4012847" y="449792"/>
                  <a:pt x="4667250" y="391584"/>
                </a:cubicBezTo>
                <a:cubicBezTo>
                  <a:pt x="5321653" y="333376"/>
                  <a:pt x="5937250" y="42334"/>
                  <a:pt x="5937250" y="42334"/>
                </a:cubicBezTo>
              </a:path>
            </a:pathLst>
          </a:custGeom>
          <a:ln w="88900" cmpd="sng">
            <a:solidFill>
              <a:schemeClr val="accent2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lIns="80651" tIns="40325" rIns="80651" bIns="40325" spcCol="0" rtlCol="0" anchor="ctr"/>
          <a:lstStyle/>
          <a:p>
            <a:pPr algn="ctr" defTabSz="806867"/>
            <a:endParaRPr lang="en-US" sz="2118" kern="0">
              <a:solidFill>
                <a:srgbClr val="000000"/>
              </a:solidFill>
              <a:sym typeface="Arial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60535" y="3854983"/>
            <a:ext cx="1506802" cy="75997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80651" tIns="40325" rIns="80651" bIns="40325" spcCol="0" rtlCol="0" anchor="ctr"/>
          <a:lstStyle/>
          <a:p>
            <a:pPr algn="ctr" defTabSz="806867"/>
            <a:r>
              <a:rPr lang="en-US" sz="2118" b="1" kern="0" dirty="0">
                <a:solidFill>
                  <a:schemeClr val="tx1"/>
                </a:solidFill>
                <a:sym typeface="Arial"/>
              </a:rPr>
              <a:t>Sender</a:t>
            </a:r>
            <a:endParaRPr lang="en-US" sz="2118" b="1" kern="0" dirty="0">
              <a:solidFill>
                <a:schemeClr val="tx1"/>
              </a:solidFill>
              <a:sym typeface="Arial"/>
            </a:endParaRPr>
          </a:p>
        </p:txBody>
      </p:sp>
      <p:pic>
        <p:nvPicPr>
          <p:cNvPr id="34" name="Picture 33" descr="Barefoot-Text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661" y="447923"/>
            <a:ext cx="2126289" cy="61821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58429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390</Words>
  <Application>Microsoft Macintosh PowerPoint</Application>
  <PresentationFormat>Widescreen</PresentationFormat>
  <Paragraphs>192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Calibri Light</vt:lpstr>
      <vt:lpstr>Wingdings</vt:lpstr>
      <vt:lpstr>Arial</vt:lpstr>
      <vt:lpstr>Arial</vt:lpstr>
      <vt:lpstr>Office Theme</vt:lpstr>
      <vt:lpstr>In-situ OAM (IOAM)</vt:lpstr>
      <vt:lpstr>Team</vt:lpstr>
      <vt:lpstr>PowerPoint Presentation</vt:lpstr>
      <vt:lpstr>Benefits of IOAM</vt:lpstr>
      <vt:lpstr>Goals</vt:lpstr>
      <vt:lpstr>Results</vt:lpstr>
      <vt:lpstr> Programmable Forwarding Plane</vt:lpstr>
      <vt:lpstr>PowerPoint Presentation</vt:lpstr>
      <vt:lpstr>IOAM Incremental Trace on Barefoot   Tofino Switch</vt:lpstr>
      <vt:lpstr>PowerPoint Presentation</vt:lpstr>
      <vt:lpstr>Source code</vt:lpstr>
      <vt:lpstr>Feedback on draft-ietf-ippm-ioam-data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39</cp:revision>
  <dcterms:created xsi:type="dcterms:W3CDTF">2017-11-12T00:50:21Z</dcterms:created>
  <dcterms:modified xsi:type="dcterms:W3CDTF">2017-11-12T05:39:06Z</dcterms:modified>
</cp:coreProperties>
</file>

<file path=docProps/thumbnail.jpeg>
</file>